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1161" r:id="rId2"/>
    <p:sldId id="1144" r:id="rId3"/>
    <p:sldId id="598" r:id="rId4"/>
    <p:sldId id="272" r:id="rId5"/>
    <p:sldId id="257" r:id="rId6"/>
    <p:sldId id="1159" r:id="rId7"/>
    <p:sldId id="1163" r:id="rId8"/>
    <p:sldId id="262" r:id="rId9"/>
    <p:sldId id="1164" r:id="rId10"/>
    <p:sldId id="1165" r:id="rId11"/>
    <p:sldId id="1166" r:id="rId12"/>
    <p:sldId id="1167" r:id="rId13"/>
    <p:sldId id="317" r:id="rId14"/>
    <p:sldId id="318" r:id="rId15"/>
    <p:sldId id="319" r:id="rId16"/>
    <p:sldId id="11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644E82-8112-7BA4-B82B-884361AB6AFD}" name="Bhundia, Rupa" initials="BR" userId="S::k1775960@kcl.ac.uk::0f70811b-f81b-472d-8f6d-b7127d8c08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E525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303" autoAdjust="0"/>
  </p:normalViewPr>
  <p:slideViewPr>
    <p:cSldViewPr snapToGrid="0">
      <p:cViewPr varScale="1">
        <p:scale>
          <a:sx n="66" d="100"/>
          <a:sy n="66" d="100"/>
        </p:scale>
        <p:origin x="19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151707014866956E-2"/>
          <c:y val="1.391209558421978E-2"/>
          <c:w val="0.93684829298513306"/>
          <c:h val="0.77908891739606245"/>
        </c:manualLayout>
      </c:layout>
      <c:barChart>
        <c:barDir val="col"/>
        <c:grouping val="clustered"/>
        <c:varyColors val="0"/>
        <c:ser>
          <c:idx val="0"/>
          <c:order val="0"/>
          <c:tx>
            <c:strRef>
              <c:f>Sheet1!$A$8:$B$8</c:f>
              <c:strCache>
                <c:ptCount val="2"/>
                <c:pt idx="1">
                  <c:v>GHQ
Common mental disorders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Sheet1!$C$6:$E$7</c:f>
              <c:multiLvlStrCache>
                <c:ptCount val="3"/>
                <c:lvl>
                  <c:pt idx="0">
                    <c:v>Low</c:v>
                  </c:pt>
                  <c:pt idx="1">
                    <c:v>Moderate</c:v>
                  </c:pt>
                  <c:pt idx="2">
                    <c:v>High</c:v>
                  </c:pt>
                </c:lvl>
                <c:lvl>
                  <c:pt idx="0">
                    <c:v>Exposure to moral injury</c:v>
                  </c:pt>
                </c:lvl>
              </c:multiLvlStrCache>
            </c:multiLvlStrRef>
          </c:cat>
          <c:val>
            <c:numRef>
              <c:f>Sheet1!$C$8:$E$8</c:f>
              <c:numCache>
                <c:formatCode>0.0</c:formatCode>
                <c:ptCount val="3"/>
                <c:pt idx="0">
                  <c:v>31.1</c:v>
                </c:pt>
                <c:pt idx="1">
                  <c:v>28</c:v>
                </c:pt>
                <c:pt idx="2">
                  <c:v>40.799999999999997</c:v>
                </c:pt>
              </c:numCache>
            </c:numRef>
          </c:val>
          <c:extLst>
            <c:ext xmlns:c16="http://schemas.microsoft.com/office/drawing/2014/chart" uri="{C3380CC4-5D6E-409C-BE32-E72D297353CC}">
              <c16:uniqueId val="{00000000-3075-4C7D-ACC1-616518248C7D}"/>
            </c:ext>
          </c:extLst>
        </c:ser>
        <c:ser>
          <c:idx val="1"/>
          <c:order val="1"/>
          <c:tx>
            <c:strRef>
              <c:f>Sheet1!$A$9:$B$9</c:f>
              <c:strCache>
                <c:ptCount val="2"/>
                <c:pt idx="1">
                  <c:v>GAD-7
Anxiety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Sheet1!$C$6:$E$7</c:f>
              <c:multiLvlStrCache>
                <c:ptCount val="3"/>
                <c:lvl>
                  <c:pt idx="0">
                    <c:v>Low</c:v>
                  </c:pt>
                  <c:pt idx="1">
                    <c:v>Moderate</c:v>
                  </c:pt>
                  <c:pt idx="2">
                    <c:v>High</c:v>
                  </c:pt>
                </c:lvl>
                <c:lvl>
                  <c:pt idx="0">
                    <c:v>Exposure to moral injury</c:v>
                  </c:pt>
                </c:lvl>
              </c:multiLvlStrCache>
            </c:multiLvlStrRef>
          </c:cat>
          <c:val>
            <c:numRef>
              <c:f>Sheet1!$C$9:$E$9</c:f>
              <c:numCache>
                <c:formatCode>0.0</c:formatCode>
                <c:ptCount val="3"/>
                <c:pt idx="0">
                  <c:v>24.6</c:v>
                </c:pt>
                <c:pt idx="1">
                  <c:v>24.3</c:v>
                </c:pt>
                <c:pt idx="2">
                  <c:v>51.1</c:v>
                </c:pt>
              </c:numCache>
            </c:numRef>
          </c:val>
          <c:extLst>
            <c:ext xmlns:c16="http://schemas.microsoft.com/office/drawing/2014/chart" uri="{C3380CC4-5D6E-409C-BE32-E72D297353CC}">
              <c16:uniqueId val="{00000001-3075-4C7D-ACC1-616518248C7D}"/>
            </c:ext>
          </c:extLst>
        </c:ser>
        <c:ser>
          <c:idx val="2"/>
          <c:order val="2"/>
          <c:tx>
            <c:strRef>
              <c:f>Sheet1!$A$10:$B$10</c:f>
              <c:strCache>
                <c:ptCount val="2"/>
                <c:pt idx="1">
                  <c:v>PHQ-9
Depression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Sheet1!$C$6:$E$7</c:f>
              <c:multiLvlStrCache>
                <c:ptCount val="3"/>
                <c:lvl>
                  <c:pt idx="0">
                    <c:v>Low</c:v>
                  </c:pt>
                  <c:pt idx="1">
                    <c:v>Moderate</c:v>
                  </c:pt>
                  <c:pt idx="2">
                    <c:v>High</c:v>
                  </c:pt>
                </c:lvl>
                <c:lvl>
                  <c:pt idx="0">
                    <c:v>Exposure to moral injury</c:v>
                  </c:pt>
                </c:lvl>
              </c:multiLvlStrCache>
            </c:multiLvlStrRef>
          </c:cat>
          <c:val>
            <c:numRef>
              <c:f>Sheet1!$C$10:$E$10</c:f>
              <c:numCache>
                <c:formatCode>0.0</c:formatCode>
                <c:ptCount val="3"/>
                <c:pt idx="0">
                  <c:v>25.8</c:v>
                </c:pt>
                <c:pt idx="1">
                  <c:v>24.9</c:v>
                </c:pt>
                <c:pt idx="2">
                  <c:v>49.3</c:v>
                </c:pt>
              </c:numCache>
            </c:numRef>
          </c:val>
          <c:extLst>
            <c:ext xmlns:c16="http://schemas.microsoft.com/office/drawing/2014/chart" uri="{C3380CC4-5D6E-409C-BE32-E72D297353CC}">
              <c16:uniqueId val="{00000002-3075-4C7D-ACC1-616518248C7D}"/>
            </c:ext>
          </c:extLst>
        </c:ser>
        <c:ser>
          <c:idx val="3"/>
          <c:order val="3"/>
          <c:tx>
            <c:strRef>
              <c:f>Sheet1!$A$11:$B$11</c:f>
              <c:strCache>
                <c:ptCount val="2"/>
                <c:pt idx="1">
                  <c:v>PCL-6
PTSD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Sheet1!$C$6:$E$7</c:f>
              <c:multiLvlStrCache>
                <c:ptCount val="3"/>
                <c:lvl>
                  <c:pt idx="0">
                    <c:v>Low</c:v>
                  </c:pt>
                  <c:pt idx="1">
                    <c:v>Moderate</c:v>
                  </c:pt>
                  <c:pt idx="2">
                    <c:v>High</c:v>
                  </c:pt>
                </c:lvl>
                <c:lvl>
                  <c:pt idx="0">
                    <c:v>Exposure to moral injury</c:v>
                  </c:pt>
                </c:lvl>
              </c:multiLvlStrCache>
            </c:multiLvlStrRef>
          </c:cat>
          <c:val>
            <c:numRef>
              <c:f>Sheet1!$C$11:$E$11</c:f>
              <c:numCache>
                <c:formatCode>0.0</c:formatCode>
                <c:ptCount val="3"/>
                <c:pt idx="0">
                  <c:v>21.5</c:v>
                </c:pt>
                <c:pt idx="1">
                  <c:v>24.6</c:v>
                </c:pt>
                <c:pt idx="2">
                  <c:v>53.9</c:v>
                </c:pt>
              </c:numCache>
            </c:numRef>
          </c:val>
          <c:extLst>
            <c:ext xmlns:c16="http://schemas.microsoft.com/office/drawing/2014/chart" uri="{C3380CC4-5D6E-409C-BE32-E72D297353CC}">
              <c16:uniqueId val="{00000003-3075-4C7D-ACC1-616518248C7D}"/>
            </c:ext>
          </c:extLst>
        </c:ser>
        <c:dLbls>
          <c:showLegendKey val="0"/>
          <c:showVal val="0"/>
          <c:showCatName val="0"/>
          <c:showSerName val="0"/>
          <c:showPercent val="0"/>
          <c:showBubbleSize val="0"/>
        </c:dLbls>
        <c:gapWidth val="219"/>
        <c:overlap val="-27"/>
        <c:axId val="1023087983"/>
        <c:axId val="1029473631"/>
      </c:barChart>
      <c:catAx>
        <c:axId val="1023087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9473631"/>
        <c:crosses val="autoZero"/>
        <c:auto val="1"/>
        <c:lblAlgn val="ctr"/>
        <c:lblOffset val="100"/>
        <c:noMultiLvlLbl val="0"/>
      </c:catAx>
      <c:valAx>
        <c:axId val="102947363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3087983"/>
        <c:crosses val="autoZero"/>
        <c:crossBetween val="between"/>
      </c:valAx>
      <c:spPr>
        <a:noFill/>
        <a:ln w="25400">
          <a:noFill/>
        </a:ln>
        <a:effectLst/>
      </c:spPr>
    </c:plotArea>
    <c:legend>
      <c:legendPos val="b"/>
      <c:layout>
        <c:manualLayout>
          <c:xMode val="edge"/>
          <c:yMode val="edge"/>
          <c:x val="0.30874377891381549"/>
          <c:y val="0.92388896300215717"/>
          <c:w val="0.40284805837503734"/>
          <c:h val="6.60326734587729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4A0054-4CE9-46A4-A9BB-0380FD789E38}" type="datetimeFigureOut">
              <a:rPr lang="en-GB" smtClean="0"/>
              <a:t>28/06/2023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478C3-417A-4CFD-8F77-9C5A601D8369}" type="slidenum">
              <a:rPr lang="en-GB" smtClean="0"/>
              <a:t>‹#›</a:t>
            </a:fld>
            <a:endParaRPr lang="en-GB" dirty="0"/>
          </a:p>
        </p:txBody>
      </p:sp>
    </p:spTree>
    <p:extLst>
      <p:ext uri="{BB962C8B-B14F-4D97-AF65-F5344CB8AC3E}">
        <p14:creationId xmlns:p14="http://schemas.microsoft.com/office/powerpoint/2010/main" val="1745409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84f7da4c01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84f7da4c01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GB" sz="4000" u="sng" dirty="0">
                <a:solidFill>
                  <a:schemeClr val="accent3"/>
                </a:solidFill>
                <a:latin typeface="Average"/>
                <a:ea typeface="Average"/>
                <a:cs typeface="Average"/>
                <a:sym typeface="Average"/>
              </a:rPr>
              <a:t>Not</a:t>
            </a:r>
            <a:r>
              <a:rPr lang="en-GB" sz="4000" dirty="0">
                <a:solidFill>
                  <a:schemeClr val="accent3"/>
                </a:solidFill>
                <a:latin typeface="Average"/>
                <a:ea typeface="Average"/>
                <a:cs typeface="Average"/>
                <a:sym typeface="Average"/>
              </a:rPr>
              <a:t> a mental illness</a:t>
            </a:r>
            <a:br>
              <a:rPr lang="en-GB" sz="4000" dirty="0">
                <a:solidFill>
                  <a:srgbClr val="002060"/>
                </a:solidFill>
                <a:latin typeface="Georgia"/>
                <a:ea typeface="Georgia"/>
                <a:cs typeface="Georgia"/>
                <a:sym typeface="Georgia"/>
              </a:rPr>
            </a:br>
            <a:r>
              <a:rPr lang="en-GB" sz="4000" dirty="0">
                <a:solidFill>
                  <a:schemeClr val="accent3"/>
                </a:solidFill>
                <a:latin typeface="Average"/>
                <a:ea typeface="Average"/>
                <a:cs typeface="Average"/>
                <a:sym typeface="Average"/>
              </a:rPr>
              <a:t>Profound distress following a transgressive act that violates one’s moral/ethical code </a:t>
            </a:r>
            <a:endParaRPr sz="4000" dirty="0">
              <a:solidFill>
                <a:schemeClr val="accent3"/>
              </a:solidFill>
              <a:latin typeface="Average"/>
              <a:ea typeface="Average"/>
              <a:cs typeface="Average"/>
              <a:sym typeface="Average"/>
            </a:endParaRPr>
          </a:p>
          <a:p>
            <a:pPr marL="0" lvl="0" indent="0" algn="l" rtl="0">
              <a:lnSpc>
                <a:spcPct val="115000"/>
              </a:lnSpc>
              <a:spcBef>
                <a:spcPts val="2100"/>
              </a:spcBef>
              <a:spcAft>
                <a:spcPts val="0"/>
              </a:spcAft>
              <a:buClr>
                <a:srgbClr val="000000"/>
              </a:buClr>
              <a:buSzPts val="2400"/>
              <a:buFont typeface="Arial"/>
              <a:buNone/>
            </a:pPr>
            <a:r>
              <a:rPr lang="en-GB" sz="4000" dirty="0">
                <a:solidFill>
                  <a:schemeClr val="accent3"/>
                </a:solidFill>
                <a:latin typeface="Average"/>
                <a:ea typeface="Average"/>
                <a:cs typeface="Average"/>
                <a:sym typeface="Average"/>
              </a:rPr>
              <a:t>Events: omission, commission, betrayal </a:t>
            </a:r>
          </a:p>
          <a:p>
            <a:pPr marL="0" lvl="0" indent="0" algn="l" rtl="0">
              <a:lnSpc>
                <a:spcPct val="115000"/>
              </a:lnSpc>
              <a:spcBef>
                <a:spcPts val="2100"/>
              </a:spcBef>
              <a:spcAft>
                <a:spcPts val="0"/>
              </a:spcAft>
              <a:buClr>
                <a:srgbClr val="000000"/>
              </a:buClr>
              <a:buSzPts val="2400"/>
              <a:buFont typeface="Arial"/>
              <a:buNone/>
            </a:pPr>
            <a:r>
              <a:rPr lang="en-GB" sz="4000" dirty="0">
                <a:solidFill>
                  <a:schemeClr val="accent3"/>
                </a:solidFill>
                <a:latin typeface="Average"/>
                <a:sym typeface="Average"/>
              </a:rPr>
              <a:t>Not limited to military – although most research is military focused </a:t>
            </a:r>
            <a:endParaRPr dirty="0"/>
          </a:p>
        </p:txBody>
      </p:sp>
      <p:sp>
        <p:nvSpPr>
          <p:cNvPr id="87" name="Google Shape;87;g84f7da4c01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a:t>
            </a:fld>
            <a:endParaRPr dirty="0"/>
          </a:p>
        </p:txBody>
      </p:sp>
    </p:spTree>
    <p:extLst>
      <p:ext uri="{BB962C8B-B14F-4D97-AF65-F5344CB8AC3E}">
        <p14:creationId xmlns:p14="http://schemas.microsoft.com/office/powerpoint/2010/main" val="203663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E478C3-417A-4CFD-8F77-9C5A601D8369}" type="slidenum">
              <a:rPr lang="en-GB" smtClean="0"/>
              <a:t>4</a:t>
            </a:fld>
            <a:endParaRPr lang="en-GB" dirty="0"/>
          </a:p>
        </p:txBody>
      </p:sp>
    </p:spTree>
    <p:extLst>
      <p:ext uri="{BB962C8B-B14F-4D97-AF65-F5344CB8AC3E}">
        <p14:creationId xmlns:p14="http://schemas.microsoft.com/office/powerpoint/2010/main" val="3597590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i="0" u="none" strike="noStrike" baseline="0" dirty="0">
                <a:solidFill>
                  <a:srgbClr val="000000"/>
                </a:solidFill>
                <a:latin typeface="+mn-lt"/>
              </a:rPr>
              <a:t>Creating the right culture involves making mental health a clear priority at a system level, meaning that wellbeing is recognised across stakeholders (including CQC, HSE and other relevant bodies) as vital to the delivery of safe and effective healthcare. In making the case for this, it may be worth reflecting on the implications of mental health challenges for staff retention, as well as the impact of absences (or, indeed, presenteeism) on the provision of services. It is important to ensure that senior leadership recognise the link between poor outcomes (including, for example, accidents and complaints, as well as staffing challenges) and poor mental health. </a:t>
            </a:r>
          </a:p>
          <a:p>
            <a:endParaRPr lang="en-GB" sz="1400" b="0" i="0" u="none" strike="noStrike" baseline="0" dirty="0">
              <a:solidFill>
                <a:srgbClr val="000000"/>
              </a:solidFill>
              <a:latin typeface="+mn-lt"/>
            </a:endParaRPr>
          </a:p>
          <a:p>
            <a:r>
              <a:rPr lang="en-GB" sz="1400" b="0" i="0" u="none" strike="noStrike" baseline="0" dirty="0">
                <a:solidFill>
                  <a:srgbClr val="000000"/>
                </a:solidFill>
                <a:latin typeface="+mn-lt"/>
              </a:rPr>
              <a:t>Once we acknowledge workforce mental health as a safety issue for the delivery of care also then implies a role at the national level in monitoring this and ensuring accountability across healthcare settings. This monitoring can also help highlight good practice and new ideas, which can then be recognised and shared with other organisations facing similar challenges. More broadly, there is a need to collate and synthesise an evidence base around what works in different settings, allowing organisations and individuals to access up-to-date knowledge and supporting them to adapt and implement ideas locally. </a:t>
            </a:r>
          </a:p>
          <a:p>
            <a:endParaRPr lang="en-GB" sz="1400" b="0" i="0" u="none" strike="noStrike" baseline="0" dirty="0">
              <a:solidFill>
                <a:srgbClr val="000000"/>
              </a:solidFill>
              <a:latin typeface="+mn-lt"/>
            </a:endParaRPr>
          </a:p>
          <a:p>
            <a:r>
              <a:rPr lang="en-GB" sz="1400" b="0" i="0" u="none" strike="noStrike" baseline="0" dirty="0">
                <a:solidFill>
                  <a:srgbClr val="000000"/>
                </a:solidFill>
                <a:latin typeface="+mn-lt"/>
              </a:rPr>
              <a:t>It was noted in the Policy Lab that it is often easier to create a culture afresh, rather than attempt to shift entrenched ways of working. Integrated Care Systems working on their transformation plans may have the opportunity to make real progress here by, for example, focusing on preventative actions such as those set out in this document, introducing new local models of support and by welcoming local innovations and bottom-up improvements. In a similar vein, emphasising the importance of staff wellbeing during people’s initial training can help ensure that those entering the workforce see it as a priority from the outset. </a:t>
            </a:r>
          </a:p>
          <a:p>
            <a:endParaRPr lang="en-GB" sz="1400" b="0" i="0" u="none" strike="noStrike" baseline="0" dirty="0">
              <a:solidFill>
                <a:srgbClr val="000000"/>
              </a:solidFill>
              <a:latin typeface="+mn-lt"/>
            </a:endParaRPr>
          </a:p>
          <a:p>
            <a:r>
              <a:rPr lang="en-GB" sz="1400" b="0" i="0" u="none" strike="noStrike" baseline="0" dirty="0">
                <a:solidFill>
                  <a:srgbClr val="000000"/>
                </a:solidFill>
                <a:latin typeface="+mn-lt"/>
              </a:rPr>
              <a:t>While the NHS CHECK study has found that local mental health support often seems to be preferred, more extensive provision (such as employee assistance programmes or centralised helplines) remain important for those who may not have access to – or may not feel comfortable using – local support. Choice is important here, as no one size fits all approach is likely to be successful.</a:t>
            </a:r>
            <a:endParaRPr lang="en-GB" sz="1400" dirty="0">
              <a:latin typeface="+mn-lt"/>
            </a:endParaRPr>
          </a:p>
        </p:txBody>
      </p:sp>
      <p:sp>
        <p:nvSpPr>
          <p:cNvPr id="4" name="Slide Number Placeholder 3"/>
          <p:cNvSpPr>
            <a:spLocks noGrp="1"/>
          </p:cNvSpPr>
          <p:nvPr>
            <p:ph type="sldNum" sz="quarter" idx="5"/>
          </p:nvPr>
        </p:nvSpPr>
        <p:spPr/>
        <p:txBody>
          <a:bodyPr/>
          <a:lstStyle/>
          <a:p>
            <a:fld id="{7C0DA3AC-D08C-47DC-B8B7-6355BAAC077D}" type="slidenum">
              <a:rPr lang="en-GB" smtClean="0"/>
              <a:t>13</a:t>
            </a:fld>
            <a:endParaRPr lang="en-GB"/>
          </a:p>
        </p:txBody>
      </p:sp>
    </p:spTree>
    <p:extLst>
      <p:ext uri="{BB962C8B-B14F-4D97-AF65-F5344CB8AC3E}">
        <p14:creationId xmlns:p14="http://schemas.microsoft.com/office/powerpoint/2010/main" val="4038045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i="0" u="none" strike="noStrike" baseline="0" dirty="0">
                <a:solidFill>
                  <a:srgbClr val="000000"/>
                </a:solidFill>
                <a:latin typeface="+mn-lt"/>
              </a:rPr>
              <a:t>Much of the focus in supporting the mental health of NHS staff is on specific interventions that organisations can “buy in,” participants felt that a substantial difference could be made by first ensuring that staff have access to the basics that allow them to carry out their roles effectively and safely. This includes things like the provision of sufficient high-quality PPE, access to hydration and nutrition (including reasonably priced, or free, hot food), and availability of parking and opportunities for people to maintain their physical health (</a:t>
            </a:r>
            <a:r>
              <a:rPr lang="en-GB" sz="1400" b="0" i="0" u="none" strike="noStrike" baseline="0" dirty="0" err="1">
                <a:solidFill>
                  <a:srgbClr val="000000"/>
                </a:solidFill>
                <a:latin typeface="+mn-lt"/>
              </a:rPr>
              <a:t>eg</a:t>
            </a:r>
            <a:r>
              <a:rPr lang="en-GB" sz="1400" b="0" i="0" u="none" strike="noStrike" baseline="0" dirty="0">
                <a:solidFill>
                  <a:srgbClr val="000000"/>
                </a:solidFill>
                <a:latin typeface="+mn-lt"/>
              </a:rPr>
              <a:t> exercise clubs, yoga classes). </a:t>
            </a:r>
          </a:p>
          <a:p>
            <a:endParaRPr lang="en-GB" sz="1400" b="0" i="0" u="none" strike="noStrike" baseline="0" dirty="0">
              <a:solidFill>
                <a:srgbClr val="000000"/>
              </a:solidFill>
              <a:latin typeface="+mn-lt"/>
            </a:endParaRPr>
          </a:p>
          <a:p>
            <a:r>
              <a:rPr lang="en-GB" sz="1400" b="0" i="0" u="none" strike="noStrike" baseline="0" dirty="0">
                <a:solidFill>
                  <a:srgbClr val="000000"/>
                </a:solidFill>
                <a:latin typeface="+mn-lt"/>
              </a:rPr>
              <a:t>It is also important that staff are able to leave their posts to take regular breaks, and that those who cannot leave patients are still able to access support outside of their immediate work setting. In the earlier part of the pandemic, many organisations provided accessible physical spaces for rest and relaxation – which NHS CHECK data show were well used – but as wider healthcare services have resumed, these have often reverted to clinical use. Effective planning and staff rotation is also important in ensuring sufficient sleep and recovery time. </a:t>
            </a:r>
          </a:p>
          <a:p>
            <a:endParaRPr lang="en-GB" sz="1400" b="0" i="0" u="none" strike="noStrike" baseline="0" dirty="0">
              <a:solidFill>
                <a:srgbClr val="000000"/>
              </a:solidFill>
              <a:latin typeface="+mn-lt"/>
            </a:endParaRPr>
          </a:p>
          <a:p>
            <a:r>
              <a:rPr lang="en-GB" sz="1400" b="0" i="0" u="none" strike="noStrike" baseline="0" dirty="0">
                <a:solidFill>
                  <a:srgbClr val="000000"/>
                </a:solidFill>
                <a:latin typeface="+mn-lt"/>
              </a:rPr>
              <a:t>In addition to practical provision and formal procedures, the importance of cultural aspects should not be underestimated. While organisational culture is as much created by individuals as it is by strategies and processes, it is important at the organisational level to develop an environment in which those behaviours are encouraged and become the norm. Flexibility and a willingness to adopt new ideas – including nuanced translation of national programmes to local circumstances and needs – can support autonomy and encourage staff to innovate.</a:t>
            </a:r>
          </a:p>
          <a:p>
            <a:endParaRPr lang="en-GB" sz="1400" b="0" i="0" u="none" strike="noStrike" baseline="0" dirty="0">
              <a:solidFill>
                <a:srgbClr val="000000"/>
              </a:solidFill>
              <a:latin typeface="+mn-lt"/>
            </a:endParaRPr>
          </a:p>
          <a:p>
            <a:r>
              <a:rPr lang="en-GB" sz="1400" b="0" i="0" u="none" strike="noStrike" baseline="0" dirty="0">
                <a:solidFill>
                  <a:srgbClr val="000000"/>
                </a:solidFill>
                <a:latin typeface="+mn-lt"/>
              </a:rPr>
              <a:t>Similarly, a commitment to continuing professional development (CPD), including maintaining at least a basic programme during extended periods of pressure, gives staff a sense of hope and progression. CPD is also important as there is evidence that staff who feel less adequately trained are at increased risk of experiencing poor mental health. It is worth noting that building a supportive culture and providing an appropriate programme of mental health support across an organisation is not an easy task, particularly given the diversity of staff roles and the lack of a “one size fits all” solution. Participants highlighted the importance of organisations understanding the needs of different groups of staff over time, noting that robust data collection can help organisations to monitor changing needs and contend with the longer-term consequences of the pandemic. </a:t>
            </a:r>
          </a:p>
          <a:p>
            <a:endParaRPr lang="en-GB" sz="1400" b="0" i="0" u="none" strike="noStrike" baseline="0" dirty="0">
              <a:solidFill>
                <a:srgbClr val="000000"/>
              </a:solidFill>
              <a:latin typeface="+mn-lt"/>
            </a:endParaRPr>
          </a:p>
          <a:p>
            <a:r>
              <a:rPr lang="en-GB" sz="1400" b="0" i="0" u="none" strike="noStrike" baseline="0" dirty="0">
                <a:solidFill>
                  <a:srgbClr val="000000"/>
                </a:solidFill>
                <a:latin typeface="+mn-lt"/>
              </a:rPr>
              <a:t>Alongside an awareness of staff needs, an effective communications architecture is essential in conveying not just vital operational information, but also sharing achievements and messaging around the availability of support. Where possible, this should be personalised (ideally coming from line managers), open and regular, although it is also important for underlying messages and guidance to be consistent throughout the system, both at different levels and from different stakeholders. </a:t>
            </a:r>
            <a:endParaRPr lang="en-GB" sz="1400" dirty="0">
              <a:latin typeface="+mn-lt"/>
            </a:endParaRPr>
          </a:p>
        </p:txBody>
      </p:sp>
      <p:sp>
        <p:nvSpPr>
          <p:cNvPr id="4" name="Slide Number Placeholder 3"/>
          <p:cNvSpPr>
            <a:spLocks noGrp="1"/>
          </p:cNvSpPr>
          <p:nvPr>
            <p:ph type="sldNum" sz="quarter" idx="5"/>
          </p:nvPr>
        </p:nvSpPr>
        <p:spPr/>
        <p:txBody>
          <a:bodyPr/>
          <a:lstStyle/>
          <a:p>
            <a:fld id="{7C0DA3AC-D08C-47DC-B8B7-6355BAAC077D}" type="slidenum">
              <a:rPr lang="en-GB" smtClean="0"/>
              <a:t>14</a:t>
            </a:fld>
            <a:endParaRPr lang="en-GB"/>
          </a:p>
        </p:txBody>
      </p:sp>
    </p:spTree>
    <p:extLst>
      <p:ext uri="{BB962C8B-B14F-4D97-AF65-F5344CB8AC3E}">
        <p14:creationId xmlns:p14="http://schemas.microsoft.com/office/powerpoint/2010/main" val="2667177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i="0" u="none" strike="noStrike" baseline="0" dirty="0">
                <a:solidFill>
                  <a:srgbClr val="000000"/>
                </a:solidFill>
                <a:latin typeface="+mn-lt"/>
              </a:rPr>
              <a:t>Individuals and teams are critical in creating a supportive and compassionate culture and ensuring that “the basics” are prioritised and protected in times of pressure. </a:t>
            </a:r>
          </a:p>
          <a:p>
            <a:r>
              <a:rPr lang="en-GB" sz="1400" b="0" i="0" u="none" strike="noStrike" baseline="0" dirty="0">
                <a:solidFill>
                  <a:srgbClr val="000000"/>
                </a:solidFill>
                <a:latin typeface="+mn-lt"/>
              </a:rPr>
              <a:t>The Policy Lab highlighted the importance of leadership at all levels – and particularly in frontline supervisory roles – to creating a supportive workplace culture. Some elements of this, for example building trust so that individuals feel “safe” in raising concerns, are basic requirements of an effective work environment, but managers and colleagues can also provide vital peer support through providing implicit permission to “not be OK.” This might be through modelling behaviours, such as taking breaks or time off when needed, or by using supportive language and communicating clearly and consistently that mental wellbeing is a priority throughout the organisation. </a:t>
            </a:r>
          </a:p>
          <a:p>
            <a:endParaRPr lang="en-GB" sz="1400" b="0" i="0" u="none" strike="noStrike" baseline="0" dirty="0">
              <a:solidFill>
                <a:srgbClr val="000000"/>
              </a:solidFill>
              <a:latin typeface="+mn-lt"/>
            </a:endParaRPr>
          </a:p>
          <a:p>
            <a:r>
              <a:rPr lang="en-GB" sz="1400" b="0" i="0" u="none" strike="noStrike" baseline="0" dirty="0">
                <a:solidFill>
                  <a:srgbClr val="000000"/>
                </a:solidFill>
                <a:latin typeface="+mn-lt"/>
              </a:rPr>
              <a:t>Line managers and colleagues also have an important role in monitoring staff needs “on the ground,” as they will often be the first to notice early signs that someone may need support. All staff who are working in any form of supervisory position need to develop the confidence to have psychologically supportive conversations with staff. Managers need to know their staff so that they can adapt their management approach and the support they recommend, based on having open and honest conversations rather than adopting a “one size fits all” approach. This may also help address the observation that the people who currently access care tend to be those who actively request support. </a:t>
            </a:r>
          </a:p>
          <a:p>
            <a:endParaRPr lang="en-GB" sz="1400" b="0" i="0" u="none" strike="noStrike" baseline="0" dirty="0">
              <a:solidFill>
                <a:srgbClr val="000000"/>
              </a:solidFill>
              <a:latin typeface="+mn-lt"/>
            </a:endParaRPr>
          </a:p>
          <a:p>
            <a:r>
              <a:rPr lang="en-GB" sz="1400" b="0" i="0" u="none" strike="noStrike" baseline="0" dirty="0">
                <a:solidFill>
                  <a:srgbClr val="000000"/>
                </a:solidFill>
                <a:latin typeface="+mn-lt"/>
              </a:rPr>
              <a:t>Similarly, being open to ideas and willing to share experience with others in their organisation can promote innovation in teams and ensure that support is tailored to the needs of particular groups of staff at different points in time. In particular, NHS CHECK data have highlighted concern for women, who tend to take on a greater proportion of unpaid work in the home in addition to their paid roles, and younger staff who may not previously have been exposed to death/severe illness over an extended period of time, or have been in post long enough to build robust peer support systems. </a:t>
            </a:r>
          </a:p>
          <a:p>
            <a:endParaRPr lang="en-GB" sz="1400" b="0" i="0" u="none" strike="noStrike" baseline="0" dirty="0">
              <a:solidFill>
                <a:srgbClr val="000000"/>
              </a:solidFill>
              <a:latin typeface="+mn-lt"/>
            </a:endParaRPr>
          </a:p>
          <a:p>
            <a:r>
              <a:rPr lang="en-GB" sz="1400" b="0" i="0" u="none" strike="noStrike" baseline="0" dirty="0">
                <a:solidFill>
                  <a:srgbClr val="000000"/>
                </a:solidFill>
                <a:latin typeface="+mn-lt"/>
              </a:rPr>
              <a:t>Recognising that the time available for reflection is often very limited, there may be a need to consciously prioritise allowing time to “process” events </a:t>
            </a:r>
            <a:r>
              <a:rPr lang="en-GB" sz="1400" b="0" i="0" u="none" strike="noStrike" baseline="0">
                <a:solidFill>
                  <a:srgbClr val="000000"/>
                </a:solidFill>
                <a:latin typeface="+mn-lt"/>
              </a:rPr>
              <a:t>over other demands </a:t>
            </a:r>
            <a:r>
              <a:rPr lang="en-GB" sz="1400" b="0" i="0" u="none" strike="noStrike" baseline="0" dirty="0">
                <a:solidFill>
                  <a:srgbClr val="000000"/>
                </a:solidFill>
                <a:latin typeface="+mn-lt"/>
              </a:rPr>
              <a:t>on people’s time (</a:t>
            </a:r>
            <a:r>
              <a:rPr lang="en-GB" sz="1400" b="0" i="0" u="none" strike="noStrike" baseline="0" dirty="0" err="1">
                <a:solidFill>
                  <a:srgbClr val="000000"/>
                </a:solidFill>
                <a:latin typeface="+mn-lt"/>
              </a:rPr>
              <a:t>eg</a:t>
            </a:r>
            <a:r>
              <a:rPr lang="en-GB" sz="1400" b="0" i="0" u="none" strike="noStrike" baseline="0" dirty="0">
                <a:solidFill>
                  <a:srgbClr val="000000"/>
                </a:solidFill>
                <a:latin typeface="+mn-lt"/>
              </a:rPr>
              <a:t> administrative or performance reviewing). For most people, processing is best done at a team level which again requires supervisors (in both clinical and non-clinical roles) to feel confident to carry out reflective practice sessions that focus on sharing the impact of NHS work, not just learning the practical lessons about how to improve care provision.</a:t>
            </a:r>
            <a:endParaRPr lang="en-GB" sz="1400" dirty="0">
              <a:latin typeface="+mn-lt"/>
            </a:endParaRPr>
          </a:p>
        </p:txBody>
      </p:sp>
      <p:sp>
        <p:nvSpPr>
          <p:cNvPr id="4" name="Slide Number Placeholder 3"/>
          <p:cNvSpPr>
            <a:spLocks noGrp="1"/>
          </p:cNvSpPr>
          <p:nvPr>
            <p:ph type="sldNum" sz="quarter" idx="5"/>
          </p:nvPr>
        </p:nvSpPr>
        <p:spPr/>
        <p:txBody>
          <a:bodyPr/>
          <a:lstStyle/>
          <a:p>
            <a:fld id="{7C0DA3AC-D08C-47DC-B8B7-6355BAAC077D}" type="slidenum">
              <a:rPr lang="en-GB" smtClean="0"/>
              <a:t>15</a:t>
            </a:fld>
            <a:endParaRPr lang="en-GB"/>
          </a:p>
        </p:txBody>
      </p:sp>
    </p:spTree>
    <p:extLst>
      <p:ext uri="{BB962C8B-B14F-4D97-AF65-F5344CB8AC3E}">
        <p14:creationId xmlns:p14="http://schemas.microsoft.com/office/powerpoint/2010/main" val="229677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40F0-7426-46A3-A903-774EF9A935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1C1B18-4EF9-4220-91FB-C18450D860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F918DF-625A-4048-9DA3-3F343A1C4497}"/>
              </a:ext>
            </a:extLst>
          </p:cNvPr>
          <p:cNvSpPr>
            <a:spLocks noGrp="1"/>
          </p:cNvSpPr>
          <p:nvPr>
            <p:ph type="dt" sz="half" idx="10"/>
          </p:nvPr>
        </p:nvSpPr>
        <p:spPr/>
        <p:txBody>
          <a:bodyPr/>
          <a:lstStyle/>
          <a:p>
            <a:fld id="{3794E239-8CB1-4DB3-B170-1380003BC965}" type="datetimeFigureOut">
              <a:rPr lang="en-GB" smtClean="0"/>
              <a:t>28/06/2023</a:t>
            </a:fld>
            <a:endParaRPr lang="en-GB" dirty="0"/>
          </a:p>
        </p:txBody>
      </p:sp>
      <p:sp>
        <p:nvSpPr>
          <p:cNvPr id="5" name="Footer Placeholder 4">
            <a:extLst>
              <a:ext uri="{FF2B5EF4-FFF2-40B4-BE49-F238E27FC236}">
                <a16:creationId xmlns:a16="http://schemas.microsoft.com/office/drawing/2014/main" id="{090C1A73-BA19-484C-AAA7-4182ABFF074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18B8D3F-405A-494E-92DC-541F71DF9F09}"/>
              </a:ext>
            </a:extLst>
          </p:cNvPr>
          <p:cNvSpPr>
            <a:spLocks noGrp="1"/>
          </p:cNvSpPr>
          <p:nvPr>
            <p:ph type="sldNum" sz="quarter" idx="12"/>
          </p:nvPr>
        </p:nvSpPr>
        <p:spPr/>
        <p:txBody>
          <a:bodyPr/>
          <a:lstStyle/>
          <a:p>
            <a:fld id="{43DFDD18-710E-488F-A9D8-11743E5BE9FF}" type="slidenum">
              <a:rPr lang="en-GB" smtClean="0"/>
              <a:t>‹#›</a:t>
            </a:fld>
            <a:endParaRPr lang="en-GB" dirty="0"/>
          </a:p>
        </p:txBody>
      </p:sp>
    </p:spTree>
    <p:extLst>
      <p:ext uri="{BB962C8B-B14F-4D97-AF65-F5344CB8AC3E}">
        <p14:creationId xmlns:p14="http://schemas.microsoft.com/office/powerpoint/2010/main" val="3024199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B0FD5-76DE-487F-9914-134C75AC53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E7BFD0-6F20-481C-B3F8-49BF067779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93B4C0-3247-4F22-BDDF-DC3CB563E2AC}"/>
              </a:ext>
            </a:extLst>
          </p:cNvPr>
          <p:cNvSpPr>
            <a:spLocks noGrp="1"/>
          </p:cNvSpPr>
          <p:nvPr>
            <p:ph type="dt" sz="half" idx="10"/>
          </p:nvPr>
        </p:nvSpPr>
        <p:spPr/>
        <p:txBody>
          <a:bodyPr/>
          <a:lstStyle/>
          <a:p>
            <a:fld id="{3794E239-8CB1-4DB3-B170-1380003BC965}" type="datetimeFigureOut">
              <a:rPr lang="en-GB" smtClean="0"/>
              <a:t>28/06/2023</a:t>
            </a:fld>
            <a:endParaRPr lang="en-GB" dirty="0"/>
          </a:p>
        </p:txBody>
      </p:sp>
      <p:sp>
        <p:nvSpPr>
          <p:cNvPr id="5" name="Footer Placeholder 4">
            <a:extLst>
              <a:ext uri="{FF2B5EF4-FFF2-40B4-BE49-F238E27FC236}">
                <a16:creationId xmlns:a16="http://schemas.microsoft.com/office/drawing/2014/main" id="{228419A2-85F2-4968-B1AC-46FE4AEC5A9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7A1C7DA-56E4-453F-9717-7F84E57BEC8B}"/>
              </a:ext>
            </a:extLst>
          </p:cNvPr>
          <p:cNvSpPr>
            <a:spLocks noGrp="1"/>
          </p:cNvSpPr>
          <p:nvPr>
            <p:ph type="sldNum" sz="quarter" idx="12"/>
          </p:nvPr>
        </p:nvSpPr>
        <p:spPr/>
        <p:txBody>
          <a:bodyPr/>
          <a:lstStyle/>
          <a:p>
            <a:fld id="{43DFDD18-710E-488F-A9D8-11743E5BE9FF}" type="slidenum">
              <a:rPr lang="en-GB" smtClean="0"/>
              <a:t>‹#›</a:t>
            </a:fld>
            <a:endParaRPr lang="en-GB" dirty="0"/>
          </a:p>
        </p:txBody>
      </p:sp>
    </p:spTree>
    <p:extLst>
      <p:ext uri="{BB962C8B-B14F-4D97-AF65-F5344CB8AC3E}">
        <p14:creationId xmlns:p14="http://schemas.microsoft.com/office/powerpoint/2010/main" val="321301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A3CC84-CC3C-4781-BD9E-BE9D8014693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B94645-C8C8-42B4-927B-F23010101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426C93-70EA-446B-8CE7-CBD503328712}"/>
              </a:ext>
            </a:extLst>
          </p:cNvPr>
          <p:cNvSpPr>
            <a:spLocks noGrp="1"/>
          </p:cNvSpPr>
          <p:nvPr>
            <p:ph type="dt" sz="half" idx="10"/>
          </p:nvPr>
        </p:nvSpPr>
        <p:spPr/>
        <p:txBody>
          <a:bodyPr/>
          <a:lstStyle/>
          <a:p>
            <a:fld id="{3794E239-8CB1-4DB3-B170-1380003BC965}" type="datetimeFigureOut">
              <a:rPr lang="en-GB" smtClean="0"/>
              <a:t>28/06/2023</a:t>
            </a:fld>
            <a:endParaRPr lang="en-GB" dirty="0"/>
          </a:p>
        </p:txBody>
      </p:sp>
      <p:sp>
        <p:nvSpPr>
          <p:cNvPr id="5" name="Footer Placeholder 4">
            <a:extLst>
              <a:ext uri="{FF2B5EF4-FFF2-40B4-BE49-F238E27FC236}">
                <a16:creationId xmlns:a16="http://schemas.microsoft.com/office/drawing/2014/main" id="{636D78D0-55C0-456C-82EF-790B1DBB148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41F626-C557-4C0B-96F7-A834C4C03C70}"/>
              </a:ext>
            </a:extLst>
          </p:cNvPr>
          <p:cNvSpPr>
            <a:spLocks noGrp="1"/>
          </p:cNvSpPr>
          <p:nvPr>
            <p:ph type="sldNum" sz="quarter" idx="12"/>
          </p:nvPr>
        </p:nvSpPr>
        <p:spPr/>
        <p:txBody>
          <a:bodyPr/>
          <a:lstStyle/>
          <a:p>
            <a:fld id="{43DFDD18-710E-488F-A9D8-11743E5BE9FF}" type="slidenum">
              <a:rPr lang="en-GB" smtClean="0"/>
              <a:t>‹#›</a:t>
            </a:fld>
            <a:endParaRPr lang="en-GB" dirty="0"/>
          </a:p>
        </p:txBody>
      </p:sp>
    </p:spTree>
    <p:extLst>
      <p:ext uri="{BB962C8B-B14F-4D97-AF65-F5344CB8AC3E}">
        <p14:creationId xmlns:p14="http://schemas.microsoft.com/office/powerpoint/2010/main" val="3755313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24" name="Google Shape;24;p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25" name="Google Shape;25;p4"/>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Average"/>
                <a:ea typeface="Average"/>
                <a:cs typeface="Average"/>
                <a:sym typeface="Averag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25851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87A8A-CE67-4B6F-8BB4-A2B0FDFBC6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C9ADDB-7D7A-49E5-BD93-2024CD926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2CD837-79A8-44EC-941C-4E38E8982725}"/>
              </a:ext>
            </a:extLst>
          </p:cNvPr>
          <p:cNvSpPr>
            <a:spLocks noGrp="1"/>
          </p:cNvSpPr>
          <p:nvPr>
            <p:ph type="dt" sz="half" idx="10"/>
          </p:nvPr>
        </p:nvSpPr>
        <p:spPr/>
        <p:txBody>
          <a:bodyPr/>
          <a:lstStyle/>
          <a:p>
            <a:fld id="{3794E239-8CB1-4DB3-B170-1380003BC965}" type="datetimeFigureOut">
              <a:rPr lang="en-GB" smtClean="0"/>
              <a:t>28/06/2023</a:t>
            </a:fld>
            <a:endParaRPr lang="en-GB" dirty="0"/>
          </a:p>
        </p:txBody>
      </p:sp>
      <p:sp>
        <p:nvSpPr>
          <p:cNvPr id="5" name="Footer Placeholder 4">
            <a:extLst>
              <a:ext uri="{FF2B5EF4-FFF2-40B4-BE49-F238E27FC236}">
                <a16:creationId xmlns:a16="http://schemas.microsoft.com/office/drawing/2014/main" id="{303BD7C0-7673-45E5-9EFD-959C035759E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FA5BF1E-156E-412E-8C42-BACE25044E48}"/>
              </a:ext>
            </a:extLst>
          </p:cNvPr>
          <p:cNvSpPr>
            <a:spLocks noGrp="1"/>
          </p:cNvSpPr>
          <p:nvPr>
            <p:ph type="sldNum" sz="quarter" idx="12"/>
          </p:nvPr>
        </p:nvSpPr>
        <p:spPr/>
        <p:txBody>
          <a:bodyPr/>
          <a:lstStyle/>
          <a:p>
            <a:fld id="{43DFDD18-710E-488F-A9D8-11743E5BE9FF}" type="slidenum">
              <a:rPr lang="en-GB" smtClean="0"/>
              <a:t>‹#›</a:t>
            </a:fld>
            <a:endParaRPr lang="en-GB" dirty="0"/>
          </a:p>
        </p:txBody>
      </p:sp>
    </p:spTree>
    <p:extLst>
      <p:ext uri="{BB962C8B-B14F-4D97-AF65-F5344CB8AC3E}">
        <p14:creationId xmlns:p14="http://schemas.microsoft.com/office/powerpoint/2010/main" val="1438709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A802-C9D6-4318-B9FE-EB64FEDC14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B6F1076-676A-48B5-8FC8-153A1D39E3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300BE1-42E4-421A-961F-D9364716D72C}"/>
              </a:ext>
            </a:extLst>
          </p:cNvPr>
          <p:cNvSpPr>
            <a:spLocks noGrp="1"/>
          </p:cNvSpPr>
          <p:nvPr>
            <p:ph type="dt" sz="half" idx="10"/>
          </p:nvPr>
        </p:nvSpPr>
        <p:spPr/>
        <p:txBody>
          <a:bodyPr/>
          <a:lstStyle/>
          <a:p>
            <a:fld id="{3794E239-8CB1-4DB3-B170-1380003BC965}" type="datetimeFigureOut">
              <a:rPr lang="en-GB" smtClean="0"/>
              <a:t>28/06/2023</a:t>
            </a:fld>
            <a:endParaRPr lang="en-GB" dirty="0"/>
          </a:p>
        </p:txBody>
      </p:sp>
      <p:sp>
        <p:nvSpPr>
          <p:cNvPr id="5" name="Footer Placeholder 4">
            <a:extLst>
              <a:ext uri="{FF2B5EF4-FFF2-40B4-BE49-F238E27FC236}">
                <a16:creationId xmlns:a16="http://schemas.microsoft.com/office/drawing/2014/main" id="{068CEFB1-B02C-47F8-8CC6-7556B949CC6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E1586D4-B7DC-4176-856C-85FAB20DF670}"/>
              </a:ext>
            </a:extLst>
          </p:cNvPr>
          <p:cNvSpPr>
            <a:spLocks noGrp="1"/>
          </p:cNvSpPr>
          <p:nvPr>
            <p:ph type="sldNum" sz="quarter" idx="12"/>
          </p:nvPr>
        </p:nvSpPr>
        <p:spPr/>
        <p:txBody>
          <a:bodyPr/>
          <a:lstStyle/>
          <a:p>
            <a:fld id="{43DFDD18-710E-488F-A9D8-11743E5BE9FF}" type="slidenum">
              <a:rPr lang="en-GB" smtClean="0"/>
              <a:t>‹#›</a:t>
            </a:fld>
            <a:endParaRPr lang="en-GB" dirty="0"/>
          </a:p>
        </p:txBody>
      </p:sp>
    </p:spTree>
    <p:extLst>
      <p:ext uri="{BB962C8B-B14F-4D97-AF65-F5344CB8AC3E}">
        <p14:creationId xmlns:p14="http://schemas.microsoft.com/office/powerpoint/2010/main" val="395457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1899-0C35-4540-A929-7149062D25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8C1F18-3F99-4F27-BE87-25A0C4E541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4CC53F-DA6F-4366-95A4-4CD6EA6A18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70BE97E-A2FB-4BC8-9F00-390ADB2EBFBB}"/>
              </a:ext>
            </a:extLst>
          </p:cNvPr>
          <p:cNvSpPr>
            <a:spLocks noGrp="1"/>
          </p:cNvSpPr>
          <p:nvPr>
            <p:ph type="dt" sz="half" idx="10"/>
          </p:nvPr>
        </p:nvSpPr>
        <p:spPr/>
        <p:txBody>
          <a:bodyPr/>
          <a:lstStyle/>
          <a:p>
            <a:fld id="{3794E239-8CB1-4DB3-B170-1380003BC965}" type="datetimeFigureOut">
              <a:rPr lang="en-GB" smtClean="0"/>
              <a:t>28/06/2023</a:t>
            </a:fld>
            <a:endParaRPr lang="en-GB" dirty="0"/>
          </a:p>
        </p:txBody>
      </p:sp>
      <p:sp>
        <p:nvSpPr>
          <p:cNvPr id="6" name="Footer Placeholder 5">
            <a:extLst>
              <a:ext uri="{FF2B5EF4-FFF2-40B4-BE49-F238E27FC236}">
                <a16:creationId xmlns:a16="http://schemas.microsoft.com/office/drawing/2014/main" id="{966BC1F5-86B1-4CB8-AC9C-B1C5818FFCB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26A02FD-8AFB-4F28-BDAD-BC6643DF6B71}"/>
              </a:ext>
            </a:extLst>
          </p:cNvPr>
          <p:cNvSpPr>
            <a:spLocks noGrp="1"/>
          </p:cNvSpPr>
          <p:nvPr>
            <p:ph type="sldNum" sz="quarter" idx="12"/>
          </p:nvPr>
        </p:nvSpPr>
        <p:spPr/>
        <p:txBody>
          <a:bodyPr/>
          <a:lstStyle/>
          <a:p>
            <a:fld id="{43DFDD18-710E-488F-A9D8-11743E5BE9FF}" type="slidenum">
              <a:rPr lang="en-GB" smtClean="0"/>
              <a:t>‹#›</a:t>
            </a:fld>
            <a:endParaRPr lang="en-GB" dirty="0"/>
          </a:p>
        </p:txBody>
      </p:sp>
    </p:spTree>
    <p:extLst>
      <p:ext uri="{BB962C8B-B14F-4D97-AF65-F5344CB8AC3E}">
        <p14:creationId xmlns:p14="http://schemas.microsoft.com/office/powerpoint/2010/main" val="4014361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AAE-392A-43C1-91E8-5BA6C3A3622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448027-2D58-4391-A79B-783835497C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1EA76-6D11-4F01-9686-333A888B31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7B896C-2259-487E-9A76-2B1A484308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8BD2D-4DD0-48F0-A8CF-AC7BB49E0A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190E921-E03B-4A3E-8061-3AEE793CC9E3}"/>
              </a:ext>
            </a:extLst>
          </p:cNvPr>
          <p:cNvSpPr>
            <a:spLocks noGrp="1"/>
          </p:cNvSpPr>
          <p:nvPr>
            <p:ph type="dt" sz="half" idx="10"/>
          </p:nvPr>
        </p:nvSpPr>
        <p:spPr/>
        <p:txBody>
          <a:bodyPr/>
          <a:lstStyle/>
          <a:p>
            <a:fld id="{3794E239-8CB1-4DB3-B170-1380003BC965}" type="datetimeFigureOut">
              <a:rPr lang="en-GB" smtClean="0"/>
              <a:t>28/06/2023</a:t>
            </a:fld>
            <a:endParaRPr lang="en-GB" dirty="0"/>
          </a:p>
        </p:txBody>
      </p:sp>
      <p:sp>
        <p:nvSpPr>
          <p:cNvPr id="8" name="Footer Placeholder 7">
            <a:extLst>
              <a:ext uri="{FF2B5EF4-FFF2-40B4-BE49-F238E27FC236}">
                <a16:creationId xmlns:a16="http://schemas.microsoft.com/office/drawing/2014/main" id="{3BA55926-3BD5-47AC-83E7-C127ECFFDCF2}"/>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081F554E-0078-4C64-B287-6DE9BCE47D34}"/>
              </a:ext>
            </a:extLst>
          </p:cNvPr>
          <p:cNvSpPr>
            <a:spLocks noGrp="1"/>
          </p:cNvSpPr>
          <p:nvPr>
            <p:ph type="sldNum" sz="quarter" idx="12"/>
          </p:nvPr>
        </p:nvSpPr>
        <p:spPr/>
        <p:txBody>
          <a:bodyPr/>
          <a:lstStyle/>
          <a:p>
            <a:fld id="{43DFDD18-710E-488F-A9D8-11743E5BE9FF}" type="slidenum">
              <a:rPr lang="en-GB" smtClean="0"/>
              <a:t>‹#›</a:t>
            </a:fld>
            <a:endParaRPr lang="en-GB" dirty="0"/>
          </a:p>
        </p:txBody>
      </p:sp>
    </p:spTree>
    <p:extLst>
      <p:ext uri="{BB962C8B-B14F-4D97-AF65-F5344CB8AC3E}">
        <p14:creationId xmlns:p14="http://schemas.microsoft.com/office/powerpoint/2010/main" val="1939180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FE370-6B93-4902-8A16-4BDB48600E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236D1EB-9253-4DF7-A358-60AA6181F815}"/>
              </a:ext>
            </a:extLst>
          </p:cNvPr>
          <p:cNvSpPr>
            <a:spLocks noGrp="1"/>
          </p:cNvSpPr>
          <p:nvPr>
            <p:ph type="dt" sz="half" idx="10"/>
          </p:nvPr>
        </p:nvSpPr>
        <p:spPr/>
        <p:txBody>
          <a:bodyPr/>
          <a:lstStyle/>
          <a:p>
            <a:fld id="{3794E239-8CB1-4DB3-B170-1380003BC965}" type="datetimeFigureOut">
              <a:rPr lang="en-GB" smtClean="0"/>
              <a:t>28/06/2023</a:t>
            </a:fld>
            <a:endParaRPr lang="en-GB" dirty="0"/>
          </a:p>
        </p:txBody>
      </p:sp>
      <p:sp>
        <p:nvSpPr>
          <p:cNvPr id="4" name="Footer Placeholder 3">
            <a:extLst>
              <a:ext uri="{FF2B5EF4-FFF2-40B4-BE49-F238E27FC236}">
                <a16:creationId xmlns:a16="http://schemas.microsoft.com/office/drawing/2014/main" id="{4A995BB7-C41B-4E69-A9AB-9B45513C856B}"/>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19B39FA-0949-4BFA-B217-1EBE5363833A}"/>
              </a:ext>
            </a:extLst>
          </p:cNvPr>
          <p:cNvSpPr>
            <a:spLocks noGrp="1"/>
          </p:cNvSpPr>
          <p:nvPr>
            <p:ph type="sldNum" sz="quarter" idx="12"/>
          </p:nvPr>
        </p:nvSpPr>
        <p:spPr/>
        <p:txBody>
          <a:bodyPr/>
          <a:lstStyle/>
          <a:p>
            <a:fld id="{43DFDD18-710E-488F-A9D8-11743E5BE9FF}" type="slidenum">
              <a:rPr lang="en-GB" smtClean="0"/>
              <a:t>‹#›</a:t>
            </a:fld>
            <a:endParaRPr lang="en-GB" dirty="0"/>
          </a:p>
        </p:txBody>
      </p:sp>
    </p:spTree>
    <p:extLst>
      <p:ext uri="{BB962C8B-B14F-4D97-AF65-F5344CB8AC3E}">
        <p14:creationId xmlns:p14="http://schemas.microsoft.com/office/powerpoint/2010/main" val="1792277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024F0F-1CB7-4558-A0F0-B92BCF8236CF}"/>
              </a:ext>
            </a:extLst>
          </p:cNvPr>
          <p:cNvSpPr>
            <a:spLocks noGrp="1"/>
          </p:cNvSpPr>
          <p:nvPr>
            <p:ph type="dt" sz="half" idx="10"/>
          </p:nvPr>
        </p:nvSpPr>
        <p:spPr/>
        <p:txBody>
          <a:bodyPr/>
          <a:lstStyle/>
          <a:p>
            <a:fld id="{3794E239-8CB1-4DB3-B170-1380003BC965}" type="datetimeFigureOut">
              <a:rPr lang="en-GB" smtClean="0"/>
              <a:t>28/06/2023</a:t>
            </a:fld>
            <a:endParaRPr lang="en-GB" dirty="0"/>
          </a:p>
        </p:txBody>
      </p:sp>
      <p:sp>
        <p:nvSpPr>
          <p:cNvPr id="3" name="Footer Placeholder 2">
            <a:extLst>
              <a:ext uri="{FF2B5EF4-FFF2-40B4-BE49-F238E27FC236}">
                <a16:creationId xmlns:a16="http://schemas.microsoft.com/office/drawing/2014/main" id="{3B911A21-499E-464E-8D58-A87223D9CA5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44A7EDA9-B77F-429C-B157-FA5EE3AD440E}"/>
              </a:ext>
            </a:extLst>
          </p:cNvPr>
          <p:cNvSpPr>
            <a:spLocks noGrp="1"/>
          </p:cNvSpPr>
          <p:nvPr>
            <p:ph type="sldNum" sz="quarter" idx="12"/>
          </p:nvPr>
        </p:nvSpPr>
        <p:spPr/>
        <p:txBody>
          <a:bodyPr/>
          <a:lstStyle/>
          <a:p>
            <a:fld id="{43DFDD18-710E-488F-A9D8-11743E5BE9FF}" type="slidenum">
              <a:rPr lang="en-GB" smtClean="0"/>
              <a:t>‹#›</a:t>
            </a:fld>
            <a:endParaRPr lang="en-GB" dirty="0"/>
          </a:p>
        </p:txBody>
      </p:sp>
    </p:spTree>
    <p:extLst>
      <p:ext uri="{BB962C8B-B14F-4D97-AF65-F5344CB8AC3E}">
        <p14:creationId xmlns:p14="http://schemas.microsoft.com/office/powerpoint/2010/main" val="3481110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57EE7-59FD-4B09-B3F7-58106AE404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4A28A4C-6D0C-46AC-90B8-D46DA53DE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B88B6E4-528E-4937-ABE8-9585F0D662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B663AE-661F-4F54-A078-9D2A421FC51C}"/>
              </a:ext>
            </a:extLst>
          </p:cNvPr>
          <p:cNvSpPr>
            <a:spLocks noGrp="1"/>
          </p:cNvSpPr>
          <p:nvPr>
            <p:ph type="dt" sz="half" idx="10"/>
          </p:nvPr>
        </p:nvSpPr>
        <p:spPr/>
        <p:txBody>
          <a:bodyPr/>
          <a:lstStyle/>
          <a:p>
            <a:fld id="{3794E239-8CB1-4DB3-B170-1380003BC965}" type="datetimeFigureOut">
              <a:rPr lang="en-GB" smtClean="0"/>
              <a:t>28/06/2023</a:t>
            </a:fld>
            <a:endParaRPr lang="en-GB" dirty="0"/>
          </a:p>
        </p:txBody>
      </p:sp>
      <p:sp>
        <p:nvSpPr>
          <p:cNvPr id="6" name="Footer Placeholder 5">
            <a:extLst>
              <a:ext uri="{FF2B5EF4-FFF2-40B4-BE49-F238E27FC236}">
                <a16:creationId xmlns:a16="http://schemas.microsoft.com/office/drawing/2014/main" id="{2FA3A8D0-9C4F-4243-B390-EC4BE9638E1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35AD6CB-07EB-490F-910D-D17B1E3F897A}"/>
              </a:ext>
            </a:extLst>
          </p:cNvPr>
          <p:cNvSpPr>
            <a:spLocks noGrp="1"/>
          </p:cNvSpPr>
          <p:nvPr>
            <p:ph type="sldNum" sz="quarter" idx="12"/>
          </p:nvPr>
        </p:nvSpPr>
        <p:spPr/>
        <p:txBody>
          <a:bodyPr/>
          <a:lstStyle/>
          <a:p>
            <a:fld id="{43DFDD18-710E-488F-A9D8-11743E5BE9FF}" type="slidenum">
              <a:rPr lang="en-GB" smtClean="0"/>
              <a:t>‹#›</a:t>
            </a:fld>
            <a:endParaRPr lang="en-GB" dirty="0"/>
          </a:p>
        </p:txBody>
      </p:sp>
    </p:spTree>
    <p:extLst>
      <p:ext uri="{BB962C8B-B14F-4D97-AF65-F5344CB8AC3E}">
        <p14:creationId xmlns:p14="http://schemas.microsoft.com/office/powerpoint/2010/main" val="1715695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312F-2FD9-46E1-9496-14A2BFD77F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3CD4DEC-0155-4D32-B974-16CFFEB117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1112959E-D188-4AF4-B7D8-472FE01233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D1627B-C059-4A4C-80B5-1B2780796551}"/>
              </a:ext>
            </a:extLst>
          </p:cNvPr>
          <p:cNvSpPr>
            <a:spLocks noGrp="1"/>
          </p:cNvSpPr>
          <p:nvPr>
            <p:ph type="dt" sz="half" idx="10"/>
          </p:nvPr>
        </p:nvSpPr>
        <p:spPr/>
        <p:txBody>
          <a:bodyPr/>
          <a:lstStyle/>
          <a:p>
            <a:fld id="{3794E239-8CB1-4DB3-B170-1380003BC965}" type="datetimeFigureOut">
              <a:rPr lang="en-GB" smtClean="0"/>
              <a:t>28/06/2023</a:t>
            </a:fld>
            <a:endParaRPr lang="en-GB" dirty="0"/>
          </a:p>
        </p:txBody>
      </p:sp>
      <p:sp>
        <p:nvSpPr>
          <p:cNvPr id="6" name="Footer Placeholder 5">
            <a:extLst>
              <a:ext uri="{FF2B5EF4-FFF2-40B4-BE49-F238E27FC236}">
                <a16:creationId xmlns:a16="http://schemas.microsoft.com/office/drawing/2014/main" id="{08A212A7-6518-429C-B9C1-2D32340E5BB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E4D5CC3-5E5C-4419-A2E2-D45B65E7B54A}"/>
              </a:ext>
            </a:extLst>
          </p:cNvPr>
          <p:cNvSpPr>
            <a:spLocks noGrp="1"/>
          </p:cNvSpPr>
          <p:nvPr>
            <p:ph type="sldNum" sz="quarter" idx="12"/>
          </p:nvPr>
        </p:nvSpPr>
        <p:spPr/>
        <p:txBody>
          <a:bodyPr/>
          <a:lstStyle/>
          <a:p>
            <a:fld id="{43DFDD18-710E-488F-A9D8-11743E5BE9FF}" type="slidenum">
              <a:rPr lang="en-GB" smtClean="0"/>
              <a:t>‹#›</a:t>
            </a:fld>
            <a:endParaRPr lang="en-GB" dirty="0"/>
          </a:p>
        </p:txBody>
      </p:sp>
    </p:spTree>
    <p:extLst>
      <p:ext uri="{BB962C8B-B14F-4D97-AF65-F5344CB8AC3E}">
        <p14:creationId xmlns:p14="http://schemas.microsoft.com/office/powerpoint/2010/main" val="3513961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1C343C-BF16-4CD2-B3B7-E14278CC9B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A91F6F-ED16-4FA0-9CC5-9AE3E61C43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98F9FB-E8A9-4B27-9B29-F53CCBBBD0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4E239-8CB1-4DB3-B170-1380003BC965}" type="datetimeFigureOut">
              <a:rPr lang="en-GB" smtClean="0"/>
              <a:t>28/06/2023</a:t>
            </a:fld>
            <a:endParaRPr lang="en-GB" dirty="0"/>
          </a:p>
        </p:txBody>
      </p:sp>
      <p:sp>
        <p:nvSpPr>
          <p:cNvPr id="5" name="Footer Placeholder 4">
            <a:extLst>
              <a:ext uri="{FF2B5EF4-FFF2-40B4-BE49-F238E27FC236}">
                <a16:creationId xmlns:a16="http://schemas.microsoft.com/office/drawing/2014/main" id="{0E2F6532-95CD-45C9-BF01-BBE9C44348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C091F55B-1E25-4D0E-A52E-EE189564C7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FDD18-710E-488F-A9D8-11743E5BE9FF}" type="slidenum">
              <a:rPr lang="en-GB" smtClean="0"/>
              <a:t>‹#›</a:t>
            </a:fld>
            <a:endParaRPr lang="en-GB" dirty="0"/>
          </a:p>
        </p:txBody>
      </p:sp>
    </p:spTree>
    <p:extLst>
      <p:ext uri="{BB962C8B-B14F-4D97-AF65-F5344CB8AC3E}">
        <p14:creationId xmlns:p14="http://schemas.microsoft.com/office/powerpoint/2010/main" val="89102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ext&#10;&#10;Description automatically generated">
            <a:extLst>
              <a:ext uri="{FF2B5EF4-FFF2-40B4-BE49-F238E27FC236}">
                <a16:creationId xmlns:a16="http://schemas.microsoft.com/office/drawing/2014/main" id="{013F69F1-3902-95A6-C11D-945973BEB4BA}"/>
              </a:ext>
            </a:extLst>
          </p:cNvPr>
          <p:cNvPicPr>
            <a:picLocks noChangeAspect="1"/>
          </p:cNvPicPr>
          <p:nvPr/>
        </p:nvPicPr>
        <p:blipFill>
          <a:blip r:embed="rId2"/>
          <a:stretch>
            <a:fillRect/>
          </a:stretch>
        </p:blipFill>
        <p:spPr>
          <a:xfrm>
            <a:off x="-1281" y="80"/>
            <a:ext cx="12209929" cy="6868085"/>
          </a:xfrm>
          <a:prstGeom prst="rect">
            <a:avLst/>
          </a:prstGeom>
        </p:spPr>
      </p:pic>
    </p:spTree>
    <p:extLst>
      <p:ext uri="{BB962C8B-B14F-4D97-AF65-F5344CB8AC3E}">
        <p14:creationId xmlns:p14="http://schemas.microsoft.com/office/powerpoint/2010/main" val="670635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7D498EB8-82FE-9342-0FD9-E31D7EE6F58A}"/>
              </a:ext>
            </a:extLst>
          </p:cNvPr>
          <p:cNvSpPr/>
          <p:nvPr/>
        </p:nvSpPr>
        <p:spPr>
          <a:xfrm rot="420000">
            <a:off x="-4476443" y="-2140532"/>
            <a:ext cx="7548282" cy="9672916"/>
          </a:xfrm>
          <a:prstGeom prst="triangle">
            <a:avLst/>
          </a:prstGeom>
          <a:solidFill>
            <a:srgbClr val="E52511">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DFD007-0358-401A-81AA-751A2F8A91A2}"/>
              </a:ext>
            </a:extLst>
          </p:cNvPr>
          <p:cNvSpPr>
            <a:spLocks noGrp="1"/>
          </p:cNvSpPr>
          <p:nvPr>
            <p:ph type="title"/>
          </p:nvPr>
        </p:nvSpPr>
        <p:spPr>
          <a:xfrm>
            <a:off x="973483" y="755381"/>
            <a:ext cx="9963807" cy="607426"/>
          </a:xfrm>
        </p:spPr>
        <p:txBody>
          <a:bodyPr>
            <a:noAutofit/>
          </a:bodyPr>
          <a:lstStyle/>
          <a:p>
            <a:pPr algn="ctr"/>
            <a:r>
              <a:rPr lang="en-US" sz="3600" b="1" dirty="0">
                <a:solidFill>
                  <a:srgbClr val="4472C4"/>
                </a:solidFill>
                <a:latin typeface="Poppins"/>
                <a:ea typeface="+mj-lt"/>
                <a:cs typeface="Poppins"/>
              </a:rPr>
              <a:t>Impact of PMIE</a:t>
            </a:r>
            <a:endParaRPr lang="en-US" dirty="0"/>
          </a:p>
        </p:txBody>
      </p:sp>
      <p:pic>
        <p:nvPicPr>
          <p:cNvPr id="4" name="Picture 7" descr="A picture containing graphics, circle, screenshot, font&#10;&#10;Description automatically generated">
            <a:extLst>
              <a:ext uri="{FF2B5EF4-FFF2-40B4-BE49-F238E27FC236}">
                <a16:creationId xmlns:a16="http://schemas.microsoft.com/office/drawing/2014/main" id="{CDACA00F-908B-AB45-C0AA-0125CA9CBABB}"/>
              </a:ext>
            </a:extLst>
          </p:cNvPr>
          <p:cNvPicPr>
            <a:picLocks noChangeAspect="1"/>
          </p:cNvPicPr>
          <p:nvPr/>
        </p:nvPicPr>
        <p:blipFill>
          <a:blip r:embed="rId2"/>
          <a:stretch>
            <a:fillRect/>
          </a:stretch>
        </p:blipFill>
        <p:spPr>
          <a:xfrm>
            <a:off x="204828" y="5918187"/>
            <a:ext cx="742950" cy="733425"/>
          </a:xfrm>
          <a:prstGeom prst="rect">
            <a:avLst/>
          </a:prstGeom>
        </p:spPr>
      </p:pic>
      <p:cxnSp>
        <p:nvCxnSpPr>
          <p:cNvPr id="8" name="Straight Arrow Connector 7">
            <a:extLst>
              <a:ext uri="{FF2B5EF4-FFF2-40B4-BE49-F238E27FC236}">
                <a16:creationId xmlns:a16="http://schemas.microsoft.com/office/drawing/2014/main" id="{74F3CF22-FC9F-8FDE-AE9B-288C81F3BA1C}"/>
              </a:ext>
            </a:extLst>
          </p:cNvPr>
          <p:cNvCxnSpPr/>
          <p:nvPr/>
        </p:nvCxnSpPr>
        <p:spPr>
          <a:xfrm flipV="1">
            <a:off x="2053819" y="1479828"/>
            <a:ext cx="7820626" cy="11575"/>
          </a:xfrm>
          <a:prstGeom prst="straightConnector1">
            <a:avLst/>
          </a:prstGeom>
          <a:ln>
            <a:solidFill>
              <a:srgbClr val="005EB8"/>
            </a:solidFill>
          </a:ln>
        </p:spPr>
        <p:style>
          <a:lnRef idx="1">
            <a:schemeClr val="accent1"/>
          </a:lnRef>
          <a:fillRef idx="0">
            <a:schemeClr val="accent1"/>
          </a:fillRef>
          <a:effectRef idx="0">
            <a:schemeClr val="accent1"/>
          </a:effectRef>
          <a:fontRef idx="minor">
            <a:schemeClr val="tx1"/>
          </a:fontRef>
        </p:style>
      </p:cxnSp>
      <p:pic>
        <p:nvPicPr>
          <p:cNvPr id="3" name="Picture 5" descr="A picture containing text, clothing&#10;&#10;Description automatically generated">
            <a:extLst>
              <a:ext uri="{FF2B5EF4-FFF2-40B4-BE49-F238E27FC236}">
                <a16:creationId xmlns:a16="http://schemas.microsoft.com/office/drawing/2014/main" id="{0707D715-8914-36AD-C1B4-5C6A1A173D0F}"/>
              </a:ext>
            </a:extLst>
          </p:cNvPr>
          <p:cNvPicPr>
            <a:picLocks noChangeAspect="1"/>
          </p:cNvPicPr>
          <p:nvPr/>
        </p:nvPicPr>
        <p:blipFill>
          <a:blip r:embed="rId3"/>
          <a:stretch>
            <a:fillRect/>
          </a:stretch>
        </p:blipFill>
        <p:spPr>
          <a:xfrm>
            <a:off x="1112729" y="1545102"/>
            <a:ext cx="10269253" cy="4655056"/>
          </a:xfrm>
          <a:prstGeom prst="rect">
            <a:avLst/>
          </a:prstGeom>
        </p:spPr>
      </p:pic>
    </p:spTree>
    <p:extLst>
      <p:ext uri="{BB962C8B-B14F-4D97-AF65-F5344CB8AC3E}">
        <p14:creationId xmlns:p14="http://schemas.microsoft.com/office/powerpoint/2010/main" val="57463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7D498EB8-82FE-9342-0FD9-E31D7EE6F58A}"/>
              </a:ext>
            </a:extLst>
          </p:cNvPr>
          <p:cNvSpPr/>
          <p:nvPr/>
        </p:nvSpPr>
        <p:spPr>
          <a:xfrm rot="420000">
            <a:off x="-4476443" y="-2140532"/>
            <a:ext cx="7548282" cy="9672916"/>
          </a:xfrm>
          <a:prstGeom prst="triangle">
            <a:avLst/>
          </a:prstGeom>
          <a:solidFill>
            <a:srgbClr val="E52511">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DFD007-0358-401A-81AA-751A2F8A91A2}"/>
              </a:ext>
            </a:extLst>
          </p:cNvPr>
          <p:cNvSpPr>
            <a:spLocks noGrp="1"/>
          </p:cNvSpPr>
          <p:nvPr>
            <p:ph type="title"/>
          </p:nvPr>
        </p:nvSpPr>
        <p:spPr>
          <a:xfrm>
            <a:off x="973483" y="755381"/>
            <a:ext cx="9963807" cy="607426"/>
          </a:xfrm>
        </p:spPr>
        <p:txBody>
          <a:bodyPr>
            <a:noAutofit/>
          </a:bodyPr>
          <a:lstStyle/>
          <a:p>
            <a:pPr algn="ctr"/>
            <a:r>
              <a:rPr lang="en-US" sz="3600" b="1" dirty="0">
                <a:solidFill>
                  <a:srgbClr val="4472C4"/>
                </a:solidFill>
                <a:latin typeface="Poppins"/>
                <a:ea typeface="+mj-lt"/>
                <a:cs typeface="Poppins"/>
              </a:rPr>
              <a:t>Adaptive management of moral distress</a:t>
            </a:r>
            <a:endParaRPr lang="en-US" dirty="0"/>
          </a:p>
        </p:txBody>
      </p:sp>
      <p:pic>
        <p:nvPicPr>
          <p:cNvPr id="4" name="Picture 7" descr="A picture containing graphics, circle, screenshot, font&#10;&#10;Description automatically generated">
            <a:extLst>
              <a:ext uri="{FF2B5EF4-FFF2-40B4-BE49-F238E27FC236}">
                <a16:creationId xmlns:a16="http://schemas.microsoft.com/office/drawing/2014/main" id="{CDACA00F-908B-AB45-C0AA-0125CA9CBABB}"/>
              </a:ext>
            </a:extLst>
          </p:cNvPr>
          <p:cNvPicPr>
            <a:picLocks noChangeAspect="1"/>
          </p:cNvPicPr>
          <p:nvPr/>
        </p:nvPicPr>
        <p:blipFill>
          <a:blip r:embed="rId2"/>
          <a:stretch>
            <a:fillRect/>
          </a:stretch>
        </p:blipFill>
        <p:spPr>
          <a:xfrm>
            <a:off x="204828" y="5918187"/>
            <a:ext cx="742950" cy="733425"/>
          </a:xfrm>
          <a:prstGeom prst="rect">
            <a:avLst/>
          </a:prstGeom>
        </p:spPr>
      </p:pic>
      <p:cxnSp>
        <p:nvCxnSpPr>
          <p:cNvPr id="8" name="Straight Arrow Connector 7">
            <a:extLst>
              <a:ext uri="{FF2B5EF4-FFF2-40B4-BE49-F238E27FC236}">
                <a16:creationId xmlns:a16="http://schemas.microsoft.com/office/drawing/2014/main" id="{74F3CF22-FC9F-8FDE-AE9B-288C81F3BA1C}"/>
              </a:ext>
            </a:extLst>
          </p:cNvPr>
          <p:cNvCxnSpPr/>
          <p:nvPr/>
        </p:nvCxnSpPr>
        <p:spPr>
          <a:xfrm flipV="1">
            <a:off x="2053819" y="1479828"/>
            <a:ext cx="7820626" cy="11575"/>
          </a:xfrm>
          <a:prstGeom prst="straightConnector1">
            <a:avLst/>
          </a:prstGeom>
          <a:ln>
            <a:solidFill>
              <a:srgbClr val="005EB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FC5A137F-47E6-C2F5-74C6-4FEE451EA9E7}"/>
              </a:ext>
            </a:extLst>
          </p:cNvPr>
          <p:cNvPicPr>
            <a:picLocks noChangeAspect="1"/>
          </p:cNvPicPr>
          <p:nvPr/>
        </p:nvPicPr>
        <p:blipFill>
          <a:blip r:embed="rId3"/>
          <a:stretch>
            <a:fillRect/>
          </a:stretch>
        </p:blipFill>
        <p:spPr>
          <a:xfrm>
            <a:off x="914400" y="1797359"/>
            <a:ext cx="10363200" cy="3983527"/>
          </a:xfrm>
          <a:prstGeom prst="rect">
            <a:avLst/>
          </a:prstGeom>
        </p:spPr>
      </p:pic>
    </p:spTree>
    <p:extLst>
      <p:ext uri="{BB962C8B-B14F-4D97-AF65-F5344CB8AC3E}">
        <p14:creationId xmlns:p14="http://schemas.microsoft.com/office/powerpoint/2010/main" val="2057665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7D498EB8-82FE-9342-0FD9-E31D7EE6F58A}"/>
              </a:ext>
            </a:extLst>
          </p:cNvPr>
          <p:cNvSpPr/>
          <p:nvPr/>
        </p:nvSpPr>
        <p:spPr>
          <a:xfrm rot="420000">
            <a:off x="-4476443" y="-2140532"/>
            <a:ext cx="7548282" cy="9672916"/>
          </a:xfrm>
          <a:prstGeom prst="triangle">
            <a:avLst/>
          </a:prstGeom>
          <a:solidFill>
            <a:srgbClr val="E52511">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DFD007-0358-401A-81AA-751A2F8A91A2}"/>
              </a:ext>
            </a:extLst>
          </p:cNvPr>
          <p:cNvSpPr>
            <a:spLocks noGrp="1"/>
          </p:cNvSpPr>
          <p:nvPr>
            <p:ph type="title"/>
          </p:nvPr>
        </p:nvSpPr>
        <p:spPr>
          <a:xfrm>
            <a:off x="973483" y="755381"/>
            <a:ext cx="9963807" cy="607426"/>
          </a:xfrm>
        </p:spPr>
        <p:txBody>
          <a:bodyPr>
            <a:noAutofit/>
          </a:bodyPr>
          <a:lstStyle/>
          <a:p>
            <a:pPr algn="ctr"/>
            <a:r>
              <a:rPr lang="en-US" sz="3600" b="1" dirty="0">
                <a:solidFill>
                  <a:srgbClr val="4472C4"/>
                </a:solidFill>
                <a:latin typeface="Poppins"/>
                <a:ea typeface="+mj-lt"/>
                <a:cs typeface="Poppins"/>
              </a:rPr>
              <a:t>Recommendations for change</a:t>
            </a:r>
            <a:endParaRPr lang="en-US" dirty="0"/>
          </a:p>
        </p:txBody>
      </p:sp>
      <p:pic>
        <p:nvPicPr>
          <p:cNvPr id="4" name="Picture 7" descr="A picture containing graphics, circle, screenshot, font&#10;&#10;Description automatically generated">
            <a:extLst>
              <a:ext uri="{FF2B5EF4-FFF2-40B4-BE49-F238E27FC236}">
                <a16:creationId xmlns:a16="http://schemas.microsoft.com/office/drawing/2014/main" id="{CDACA00F-908B-AB45-C0AA-0125CA9CBABB}"/>
              </a:ext>
            </a:extLst>
          </p:cNvPr>
          <p:cNvPicPr>
            <a:picLocks noChangeAspect="1"/>
          </p:cNvPicPr>
          <p:nvPr/>
        </p:nvPicPr>
        <p:blipFill>
          <a:blip r:embed="rId2"/>
          <a:stretch>
            <a:fillRect/>
          </a:stretch>
        </p:blipFill>
        <p:spPr>
          <a:xfrm>
            <a:off x="204828" y="5918187"/>
            <a:ext cx="742950" cy="733425"/>
          </a:xfrm>
          <a:prstGeom prst="rect">
            <a:avLst/>
          </a:prstGeom>
        </p:spPr>
      </p:pic>
      <p:cxnSp>
        <p:nvCxnSpPr>
          <p:cNvPr id="8" name="Straight Arrow Connector 7">
            <a:extLst>
              <a:ext uri="{FF2B5EF4-FFF2-40B4-BE49-F238E27FC236}">
                <a16:creationId xmlns:a16="http://schemas.microsoft.com/office/drawing/2014/main" id="{74F3CF22-FC9F-8FDE-AE9B-288C81F3BA1C}"/>
              </a:ext>
            </a:extLst>
          </p:cNvPr>
          <p:cNvCxnSpPr/>
          <p:nvPr/>
        </p:nvCxnSpPr>
        <p:spPr>
          <a:xfrm flipV="1">
            <a:off x="2053819" y="1479828"/>
            <a:ext cx="7820626" cy="11575"/>
          </a:xfrm>
          <a:prstGeom prst="straightConnector1">
            <a:avLst/>
          </a:prstGeom>
          <a:ln>
            <a:solidFill>
              <a:srgbClr val="005EB8"/>
            </a:solidFill>
          </a:ln>
        </p:spPr>
        <p:style>
          <a:lnRef idx="1">
            <a:schemeClr val="accent1"/>
          </a:lnRef>
          <a:fillRef idx="0">
            <a:schemeClr val="accent1"/>
          </a:fillRef>
          <a:effectRef idx="0">
            <a:schemeClr val="accent1"/>
          </a:effectRef>
          <a:fontRef idx="minor">
            <a:schemeClr val="tx1"/>
          </a:fontRef>
        </p:style>
      </p:cxnSp>
      <p:pic>
        <p:nvPicPr>
          <p:cNvPr id="6" name="Picture 6" descr="A picture containing text, screenshot, design&#10;&#10;Description automatically generated">
            <a:extLst>
              <a:ext uri="{FF2B5EF4-FFF2-40B4-BE49-F238E27FC236}">
                <a16:creationId xmlns:a16="http://schemas.microsoft.com/office/drawing/2014/main" id="{EC9091B5-FCE6-BBF8-CDD2-EA391C0CA374}"/>
              </a:ext>
            </a:extLst>
          </p:cNvPr>
          <p:cNvPicPr>
            <a:picLocks noChangeAspect="1"/>
          </p:cNvPicPr>
          <p:nvPr/>
        </p:nvPicPr>
        <p:blipFill>
          <a:blip r:embed="rId3"/>
          <a:stretch>
            <a:fillRect/>
          </a:stretch>
        </p:blipFill>
        <p:spPr>
          <a:xfrm>
            <a:off x="1206674" y="2004936"/>
            <a:ext cx="9778652" cy="3463992"/>
          </a:xfrm>
          <a:prstGeom prst="rect">
            <a:avLst/>
          </a:prstGeom>
        </p:spPr>
      </p:pic>
    </p:spTree>
    <p:extLst>
      <p:ext uri="{BB962C8B-B14F-4D97-AF65-F5344CB8AC3E}">
        <p14:creationId xmlns:p14="http://schemas.microsoft.com/office/powerpoint/2010/main" val="108875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33C4C8-54EB-4B55-B3FC-2655A90BC0FC}"/>
              </a:ext>
            </a:extLst>
          </p:cNvPr>
          <p:cNvSpPr txBox="1"/>
          <p:nvPr/>
        </p:nvSpPr>
        <p:spPr>
          <a:xfrm>
            <a:off x="221673" y="5936673"/>
            <a:ext cx="11679382" cy="86546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0" name="Content Placeholder 4">
            <a:extLst>
              <a:ext uri="{FF2B5EF4-FFF2-40B4-BE49-F238E27FC236}">
                <a16:creationId xmlns:a16="http://schemas.microsoft.com/office/drawing/2014/main" id="{4DF41F19-FA0A-6ED2-BAE7-0501DB3F96B6}"/>
              </a:ext>
            </a:extLst>
          </p:cNvPr>
          <p:cNvPicPr>
            <a:picLocks noGrp="1" noChangeAspect="1"/>
          </p:cNvPicPr>
          <p:nvPr>
            <p:ph idx="1"/>
          </p:nvPr>
        </p:nvPicPr>
        <p:blipFill rotWithShape="1">
          <a:blip r:embed="rId3"/>
          <a:srcRect l="10416" t="25868" r="8388" b="10183"/>
          <a:stretch/>
        </p:blipFill>
        <p:spPr>
          <a:xfrm>
            <a:off x="455232" y="652344"/>
            <a:ext cx="11281535" cy="5553312"/>
          </a:xfrm>
        </p:spPr>
      </p:pic>
      <p:pic>
        <p:nvPicPr>
          <p:cNvPr id="3" name="Picture 7" descr="A picture containing graphics, circle, screenshot, font&#10;&#10;Description automatically generated">
            <a:extLst>
              <a:ext uri="{FF2B5EF4-FFF2-40B4-BE49-F238E27FC236}">
                <a16:creationId xmlns:a16="http://schemas.microsoft.com/office/drawing/2014/main" id="{3998A40B-7056-48E1-468F-3FB6B2EB5A6F}"/>
              </a:ext>
            </a:extLst>
          </p:cNvPr>
          <p:cNvPicPr>
            <a:picLocks noChangeAspect="1"/>
          </p:cNvPicPr>
          <p:nvPr/>
        </p:nvPicPr>
        <p:blipFill>
          <a:blip r:embed="rId4"/>
          <a:stretch>
            <a:fillRect/>
          </a:stretch>
        </p:blipFill>
        <p:spPr>
          <a:xfrm>
            <a:off x="204828" y="5918187"/>
            <a:ext cx="742950" cy="733425"/>
          </a:xfrm>
          <a:prstGeom prst="rect">
            <a:avLst/>
          </a:prstGeom>
        </p:spPr>
      </p:pic>
    </p:spTree>
    <p:extLst>
      <p:ext uri="{BB962C8B-B14F-4D97-AF65-F5344CB8AC3E}">
        <p14:creationId xmlns:p14="http://schemas.microsoft.com/office/powerpoint/2010/main" val="1935713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33C4C8-54EB-4B55-B3FC-2655A90BC0FC}"/>
              </a:ext>
            </a:extLst>
          </p:cNvPr>
          <p:cNvSpPr txBox="1"/>
          <p:nvPr/>
        </p:nvSpPr>
        <p:spPr>
          <a:xfrm>
            <a:off x="221673" y="5936673"/>
            <a:ext cx="11679382" cy="86546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0" name="Content Placeholder 4">
            <a:extLst>
              <a:ext uri="{FF2B5EF4-FFF2-40B4-BE49-F238E27FC236}">
                <a16:creationId xmlns:a16="http://schemas.microsoft.com/office/drawing/2014/main" id="{89CA68C1-0B40-D286-0E05-D4E069AE7F51}"/>
              </a:ext>
            </a:extLst>
          </p:cNvPr>
          <p:cNvPicPr>
            <a:picLocks noGrp="1" noChangeAspect="1"/>
          </p:cNvPicPr>
          <p:nvPr>
            <p:ph idx="1"/>
          </p:nvPr>
        </p:nvPicPr>
        <p:blipFill rotWithShape="1">
          <a:blip r:embed="rId3"/>
          <a:srcRect l="10521" t="26035" r="8807" b="17903"/>
          <a:stretch/>
        </p:blipFill>
        <p:spPr>
          <a:xfrm>
            <a:off x="476246" y="1478319"/>
            <a:ext cx="11261218" cy="4891087"/>
          </a:xfrm>
        </p:spPr>
      </p:pic>
      <p:pic>
        <p:nvPicPr>
          <p:cNvPr id="11" name="Picture 10">
            <a:extLst>
              <a:ext uri="{FF2B5EF4-FFF2-40B4-BE49-F238E27FC236}">
                <a16:creationId xmlns:a16="http://schemas.microsoft.com/office/drawing/2014/main" id="{992AC521-7CDE-5543-CD1A-959E7AC0B66D}"/>
              </a:ext>
            </a:extLst>
          </p:cNvPr>
          <p:cNvPicPr>
            <a:picLocks noChangeAspect="1"/>
          </p:cNvPicPr>
          <p:nvPr/>
        </p:nvPicPr>
        <p:blipFill rotWithShape="1">
          <a:blip r:embed="rId4"/>
          <a:srcRect l="6748" t="28438" r="12582" b="63125"/>
          <a:stretch/>
        </p:blipFill>
        <p:spPr>
          <a:xfrm>
            <a:off x="476246" y="741719"/>
            <a:ext cx="11261219" cy="736600"/>
          </a:xfrm>
          <a:prstGeom prst="rect">
            <a:avLst/>
          </a:prstGeom>
        </p:spPr>
      </p:pic>
      <p:pic>
        <p:nvPicPr>
          <p:cNvPr id="3" name="Picture 7" descr="A picture containing graphics, circle, screenshot, font&#10;&#10;Description automatically generated">
            <a:extLst>
              <a:ext uri="{FF2B5EF4-FFF2-40B4-BE49-F238E27FC236}">
                <a16:creationId xmlns:a16="http://schemas.microsoft.com/office/drawing/2014/main" id="{1869E57B-DFD5-2F0C-5145-53EC7E10535B}"/>
              </a:ext>
            </a:extLst>
          </p:cNvPr>
          <p:cNvPicPr>
            <a:picLocks noChangeAspect="1"/>
          </p:cNvPicPr>
          <p:nvPr/>
        </p:nvPicPr>
        <p:blipFill>
          <a:blip r:embed="rId5"/>
          <a:stretch>
            <a:fillRect/>
          </a:stretch>
        </p:blipFill>
        <p:spPr>
          <a:xfrm>
            <a:off x="204828" y="5918187"/>
            <a:ext cx="742950" cy="733425"/>
          </a:xfrm>
          <a:prstGeom prst="rect">
            <a:avLst/>
          </a:prstGeom>
        </p:spPr>
      </p:pic>
    </p:spTree>
    <p:extLst>
      <p:ext uri="{BB962C8B-B14F-4D97-AF65-F5344CB8AC3E}">
        <p14:creationId xmlns:p14="http://schemas.microsoft.com/office/powerpoint/2010/main" val="557357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33C4C8-54EB-4B55-B3FC-2655A90BC0FC}"/>
              </a:ext>
            </a:extLst>
          </p:cNvPr>
          <p:cNvSpPr txBox="1"/>
          <p:nvPr/>
        </p:nvSpPr>
        <p:spPr>
          <a:xfrm>
            <a:off x="221673" y="5936673"/>
            <a:ext cx="11679382" cy="86546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5EB61F50-4436-8DF6-DB3B-C2483A30591C}"/>
              </a:ext>
            </a:extLst>
          </p:cNvPr>
          <p:cNvPicPr>
            <a:picLocks noChangeAspect="1"/>
          </p:cNvPicPr>
          <p:nvPr/>
        </p:nvPicPr>
        <p:blipFill rotWithShape="1">
          <a:blip r:embed="rId3"/>
          <a:srcRect l="6790" t="29506" r="12114" b="15556"/>
          <a:stretch/>
        </p:blipFill>
        <p:spPr>
          <a:xfrm>
            <a:off x="290945" y="1468133"/>
            <a:ext cx="11575808" cy="4901273"/>
          </a:xfrm>
          <a:prstGeom prst="rect">
            <a:avLst/>
          </a:prstGeom>
        </p:spPr>
      </p:pic>
      <p:pic>
        <p:nvPicPr>
          <p:cNvPr id="11" name="Content Placeholder 7">
            <a:extLst>
              <a:ext uri="{FF2B5EF4-FFF2-40B4-BE49-F238E27FC236}">
                <a16:creationId xmlns:a16="http://schemas.microsoft.com/office/drawing/2014/main" id="{ED8358B2-262A-FD19-D2BA-95D0E5821ECA}"/>
              </a:ext>
            </a:extLst>
          </p:cNvPr>
          <p:cNvPicPr>
            <a:picLocks noGrp="1" noChangeAspect="1"/>
          </p:cNvPicPr>
          <p:nvPr>
            <p:ph idx="1"/>
          </p:nvPr>
        </p:nvPicPr>
        <p:blipFill rotWithShape="1">
          <a:blip r:embed="rId4"/>
          <a:srcRect l="6749" t="28438" r="12001" b="63125"/>
          <a:stretch/>
        </p:blipFill>
        <p:spPr>
          <a:xfrm>
            <a:off x="308096" y="716863"/>
            <a:ext cx="11575808" cy="751270"/>
          </a:xfrm>
          <a:prstGeom prst="rect">
            <a:avLst/>
          </a:prstGeom>
        </p:spPr>
      </p:pic>
      <p:pic>
        <p:nvPicPr>
          <p:cNvPr id="3" name="Picture 7" descr="A picture containing graphics, circle, screenshot, font&#10;&#10;Description automatically generated">
            <a:extLst>
              <a:ext uri="{FF2B5EF4-FFF2-40B4-BE49-F238E27FC236}">
                <a16:creationId xmlns:a16="http://schemas.microsoft.com/office/drawing/2014/main" id="{04FBCE16-2DC3-42B7-98B9-FD41CC335B49}"/>
              </a:ext>
            </a:extLst>
          </p:cNvPr>
          <p:cNvPicPr>
            <a:picLocks noChangeAspect="1"/>
          </p:cNvPicPr>
          <p:nvPr/>
        </p:nvPicPr>
        <p:blipFill>
          <a:blip r:embed="rId5"/>
          <a:stretch>
            <a:fillRect/>
          </a:stretch>
        </p:blipFill>
        <p:spPr>
          <a:xfrm>
            <a:off x="204828" y="5918187"/>
            <a:ext cx="742950" cy="733425"/>
          </a:xfrm>
          <a:prstGeom prst="rect">
            <a:avLst/>
          </a:prstGeom>
        </p:spPr>
      </p:pic>
    </p:spTree>
    <p:extLst>
      <p:ext uri="{BB962C8B-B14F-4D97-AF65-F5344CB8AC3E}">
        <p14:creationId xmlns:p14="http://schemas.microsoft.com/office/powerpoint/2010/main" val="1521158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66D5785F-C54E-2A42-2B1C-71EF3DB1E67C}"/>
              </a:ext>
            </a:extLst>
          </p:cNvPr>
          <p:cNvSpPr/>
          <p:nvPr/>
        </p:nvSpPr>
        <p:spPr>
          <a:xfrm rot="420000">
            <a:off x="8007831" y="-1117573"/>
            <a:ext cx="7548282" cy="9672916"/>
          </a:xfrm>
          <a:prstGeom prst="triangle">
            <a:avLst/>
          </a:prstGeom>
          <a:solidFill>
            <a:srgbClr val="E52511">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025445-0056-8927-DF50-C3545DF7AC54}"/>
              </a:ext>
            </a:extLst>
          </p:cNvPr>
          <p:cNvSpPr>
            <a:spLocks noGrp="1"/>
          </p:cNvSpPr>
          <p:nvPr>
            <p:ph type="title"/>
          </p:nvPr>
        </p:nvSpPr>
        <p:spPr/>
        <p:txBody>
          <a:bodyPr/>
          <a:lstStyle/>
          <a:p>
            <a:pPr algn="ctr"/>
            <a:r>
              <a:rPr lang="en-US" sz="4000" b="1" dirty="0">
                <a:solidFill>
                  <a:srgbClr val="0070C0"/>
                </a:solidFill>
                <a:latin typeface="Poppins"/>
                <a:cs typeface="Poppins"/>
              </a:rPr>
              <a:t>Conclusions</a:t>
            </a:r>
            <a:endParaRPr lang="en-GB" b="1">
              <a:solidFill>
                <a:srgbClr val="0070C0"/>
              </a:solidFill>
              <a:latin typeface="Poppins"/>
              <a:cs typeface="Poppins"/>
            </a:endParaRPr>
          </a:p>
        </p:txBody>
      </p:sp>
      <p:sp>
        <p:nvSpPr>
          <p:cNvPr id="3" name="Content Placeholder 2">
            <a:extLst>
              <a:ext uri="{FF2B5EF4-FFF2-40B4-BE49-F238E27FC236}">
                <a16:creationId xmlns:a16="http://schemas.microsoft.com/office/drawing/2014/main" id="{6E4AAF25-9C93-FA15-C4E2-4E46126F38F0}"/>
              </a:ext>
            </a:extLst>
          </p:cNvPr>
          <p:cNvSpPr>
            <a:spLocks noGrp="1"/>
          </p:cNvSpPr>
          <p:nvPr>
            <p:ph idx="1"/>
          </p:nvPr>
        </p:nvSpPr>
        <p:spPr/>
        <p:txBody>
          <a:bodyPr vert="horz" lIns="91440" tIns="45720" rIns="91440" bIns="45720" rtlCol="0" anchor="t">
            <a:normAutofit fontScale="92500" lnSpcReduction="10000"/>
          </a:bodyPr>
          <a:lstStyle/>
          <a:p>
            <a:r>
              <a:rPr lang="en-US" dirty="0">
                <a:solidFill>
                  <a:srgbClr val="0070C0"/>
                </a:solidFill>
                <a:latin typeface="Poppins"/>
                <a:cs typeface="Poppins"/>
              </a:rPr>
              <a:t>Moral injury is a highly relevant, but not new, challenge for HCWs</a:t>
            </a:r>
          </a:p>
          <a:p>
            <a:endParaRPr lang="en-US" dirty="0">
              <a:solidFill>
                <a:srgbClr val="0070C0"/>
              </a:solidFill>
              <a:latin typeface="Poppins"/>
              <a:cs typeface="Poppins"/>
            </a:endParaRPr>
          </a:p>
          <a:p>
            <a:r>
              <a:rPr lang="en-US" dirty="0">
                <a:solidFill>
                  <a:srgbClr val="0070C0"/>
                </a:solidFill>
                <a:latin typeface="Poppins"/>
                <a:cs typeface="Poppins"/>
              </a:rPr>
              <a:t>Many staff feel betrayed, this can affect their mental health and by extension their ability to deliver safe care</a:t>
            </a:r>
          </a:p>
          <a:p>
            <a:endParaRPr lang="en-US" dirty="0">
              <a:solidFill>
                <a:srgbClr val="0070C0"/>
              </a:solidFill>
              <a:latin typeface="Poppins"/>
              <a:cs typeface="Poppins"/>
            </a:endParaRPr>
          </a:p>
          <a:p>
            <a:r>
              <a:rPr lang="en-US" dirty="0">
                <a:solidFill>
                  <a:srgbClr val="0070C0"/>
                </a:solidFill>
                <a:latin typeface="Poppins"/>
                <a:cs typeface="Poppins"/>
              </a:rPr>
              <a:t>Reframing is likely to be a useful way of helping to resolve/protect against moral injury</a:t>
            </a:r>
          </a:p>
          <a:p>
            <a:endParaRPr lang="en-US" dirty="0">
              <a:solidFill>
                <a:srgbClr val="0070C0"/>
              </a:solidFill>
              <a:latin typeface="Poppins"/>
              <a:cs typeface="Poppins"/>
            </a:endParaRPr>
          </a:p>
          <a:p>
            <a:r>
              <a:rPr lang="en-US" dirty="0">
                <a:solidFill>
                  <a:srgbClr val="0070C0"/>
                </a:solidFill>
                <a:latin typeface="Poppins"/>
                <a:cs typeface="Poppins"/>
              </a:rPr>
              <a:t>Protecting mental health and preventing moral injury needs to be considered at system, organization and team level</a:t>
            </a:r>
          </a:p>
          <a:p>
            <a:endParaRPr lang="en-US" dirty="0">
              <a:solidFill>
                <a:srgbClr val="0070C0"/>
              </a:solidFill>
              <a:latin typeface="Poppins"/>
              <a:cs typeface="Poppins"/>
            </a:endParaRPr>
          </a:p>
          <a:p>
            <a:pPr marL="0" indent="0">
              <a:buNone/>
            </a:pPr>
            <a:endParaRPr lang="en-GB" dirty="0">
              <a:solidFill>
                <a:srgbClr val="0070C0"/>
              </a:solidFill>
              <a:latin typeface="Poppins"/>
              <a:cs typeface="Poppins"/>
            </a:endParaRPr>
          </a:p>
        </p:txBody>
      </p:sp>
      <p:pic>
        <p:nvPicPr>
          <p:cNvPr id="6" name="Picture 7" descr="A picture containing graphics, circle, screenshot, font&#10;&#10;Description automatically generated">
            <a:extLst>
              <a:ext uri="{FF2B5EF4-FFF2-40B4-BE49-F238E27FC236}">
                <a16:creationId xmlns:a16="http://schemas.microsoft.com/office/drawing/2014/main" id="{47A4E4A7-8927-4047-9FEC-61DECCCC7023}"/>
              </a:ext>
            </a:extLst>
          </p:cNvPr>
          <p:cNvPicPr>
            <a:picLocks noChangeAspect="1"/>
          </p:cNvPicPr>
          <p:nvPr/>
        </p:nvPicPr>
        <p:blipFill>
          <a:blip r:embed="rId2"/>
          <a:stretch>
            <a:fillRect/>
          </a:stretch>
        </p:blipFill>
        <p:spPr>
          <a:xfrm>
            <a:off x="204828" y="5918187"/>
            <a:ext cx="742950" cy="733425"/>
          </a:xfrm>
          <a:prstGeom prst="rect">
            <a:avLst/>
          </a:prstGeom>
        </p:spPr>
      </p:pic>
      <p:cxnSp>
        <p:nvCxnSpPr>
          <p:cNvPr id="8" name="Straight Arrow Connector 7">
            <a:extLst>
              <a:ext uri="{FF2B5EF4-FFF2-40B4-BE49-F238E27FC236}">
                <a16:creationId xmlns:a16="http://schemas.microsoft.com/office/drawing/2014/main" id="{6C5A5589-BB45-4C4A-0214-611CDDBD3944}"/>
              </a:ext>
            </a:extLst>
          </p:cNvPr>
          <p:cNvCxnSpPr/>
          <p:nvPr/>
        </p:nvCxnSpPr>
        <p:spPr>
          <a:xfrm flipV="1">
            <a:off x="2116450" y="1417197"/>
            <a:ext cx="7820626" cy="11575"/>
          </a:xfrm>
          <a:prstGeom prst="straightConnector1">
            <a:avLst/>
          </a:prstGeom>
          <a:ln>
            <a:solidFill>
              <a:srgbClr val="005E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533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2" name="Isosceles Triangle 1">
            <a:extLst>
              <a:ext uri="{FF2B5EF4-FFF2-40B4-BE49-F238E27FC236}">
                <a16:creationId xmlns:a16="http://schemas.microsoft.com/office/drawing/2014/main" id="{C85C284B-7A8D-C305-47D8-D7C662AB527B}"/>
              </a:ext>
            </a:extLst>
          </p:cNvPr>
          <p:cNvSpPr/>
          <p:nvPr/>
        </p:nvSpPr>
        <p:spPr>
          <a:xfrm rot="420000">
            <a:off x="8007831" y="-1117573"/>
            <a:ext cx="7548282" cy="9672916"/>
          </a:xfrm>
          <a:prstGeom prst="triangle">
            <a:avLst/>
          </a:prstGeom>
          <a:solidFill>
            <a:srgbClr val="E52511">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89;p17"/>
          <p:cNvSpPr txBox="1">
            <a:spLocks noGrp="1"/>
          </p:cNvSpPr>
          <p:nvPr>
            <p:ph type="title"/>
          </p:nvPr>
        </p:nvSpPr>
        <p:spPr>
          <a:xfrm>
            <a:off x="1358385" y="451546"/>
            <a:ext cx="10243168" cy="567736"/>
          </a:xfrm>
          <a:prstGeom prst="rect">
            <a:avLst/>
          </a:prstGeom>
          <a:noFill/>
          <a:ln>
            <a:noFill/>
          </a:ln>
        </p:spPr>
        <p:txBody>
          <a:bodyPr spcFirstLastPara="1" vert="horz" wrap="square" lIns="90645" tIns="90645" rIns="90645" bIns="90645" numCol="1" rtlCol="0" anchor="t" anchorCtr="0" compatLnSpc="1">
            <a:prstTxWarp prst="textNoShape">
              <a:avLst/>
            </a:prstTxWarp>
            <a:noAutofit/>
          </a:bodyPr>
          <a:lstStyle/>
          <a:p>
            <a:pPr algn="ctr"/>
            <a:r>
              <a:rPr lang="en-GB" b="1" dirty="0">
                <a:solidFill>
                  <a:srgbClr val="4472C4"/>
                </a:solidFill>
                <a:latin typeface="Poppins"/>
                <a:cs typeface="Poppins"/>
              </a:rPr>
              <a:t>Moral Injury?	</a:t>
            </a:r>
            <a:endParaRPr lang="en-US" b="1">
              <a:solidFill>
                <a:srgbClr val="4472C4"/>
              </a:solidFill>
              <a:latin typeface="Poppins"/>
              <a:cs typeface="Poppins"/>
            </a:endParaRPr>
          </a:p>
        </p:txBody>
      </p:sp>
      <p:sp>
        <p:nvSpPr>
          <p:cNvPr id="90" name="Google Shape;90;p17"/>
          <p:cNvSpPr txBox="1">
            <a:spLocks noGrp="1"/>
          </p:cNvSpPr>
          <p:nvPr>
            <p:ph type="body" idx="1"/>
          </p:nvPr>
        </p:nvSpPr>
        <p:spPr>
          <a:xfrm>
            <a:off x="1872080" y="2021848"/>
            <a:ext cx="8447771" cy="3387229"/>
          </a:xfrm>
          <a:prstGeom prst="rect">
            <a:avLst/>
          </a:prstGeom>
          <a:noFill/>
          <a:ln>
            <a:noFill/>
          </a:ln>
        </p:spPr>
        <p:txBody>
          <a:bodyPr spcFirstLastPara="1" vert="horz" wrap="square" lIns="90645" tIns="90645" rIns="90645" bIns="90645" numCol="1" rtlCol="0" anchor="t" anchorCtr="0" compatLnSpc="1">
            <a:prstTxWarp prst="textNoShape">
              <a:avLst/>
            </a:prstTxWarp>
            <a:noAutofit/>
          </a:bodyPr>
          <a:lstStyle/>
          <a:p>
            <a:pPr marL="0" indent="0">
              <a:spcBef>
                <a:spcPts val="1561"/>
              </a:spcBef>
              <a:buNone/>
            </a:pPr>
            <a:endParaRPr sz="2974" dirty="0"/>
          </a:p>
          <a:p>
            <a:pPr marL="0" indent="0">
              <a:spcBef>
                <a:spcPts val="1561"/>
              </a:spcBef>
              <a:buNone/>
            </a:pPr>
            <a:endParaRPr sz="2974" dirty="0"/>
          </a:p>
          <a:p>
            <a:pPr marL="0" indent="0">
              <a:spcBef>
                <a:spcPts val="1561"/>
              </a:spcBef>
              <a:buNone/>
            </a:pPr>
            <a:endParaRPr sz="2974" dirty="0"/>
          </a:p>
          <a:p>
            <a:pPr marL="0" indent="0">
              <a:spcBef>
                <a:spcPts val="1561"/>
              </a:spcBef>
              <a:buNone/>
            </a:pPr>
            <a:endParaRPr sz="2974" u="sng" dirty="0"/>
          </a:p>
        </p:txBody>
      </p:sp>
      <p:sp>
        <p:nvSpPr>
          <p:cNvPr id="91" name="Google Shape;91;p17"/>
          <p:cNvSpPr txBox="1">
            <a:spLocks noGrp="1"/>
          </p:cNvSpPr>
          <p:nvPr>
            <p:ph type="subTitle" idx="4294967295"/>
          </p:nvPr>
        </p:nvSpPr>
        <p:spPr>
          <a:xfrm>
            <a:off x="1013919" y="4136603"/>
            <a:ext cx="10771683" cy="1585269"/>
          </a:xfrm>
          <a:prstGeom prst="rect">
            <a:avLst/>
          </a:prstGeom>
        </p:spPr>
        <p:txBody>
          <a:bodyPr spcFirstLastPara="1" vert="horz" wrap="square" lIns="90645" tIns="90645" rIns="90645" bIns="90645" numCol="1" rtlCol="0" anchor="t" anchorCtr="0" compatLnSpc="1">
            <a:prstTxWarp prst="textNoShape">
              <a:avLst/>
            </a:prstTxWarp>
            <a:noAutofit/>
          </a:bodyPr>
          <a:lstStyle/>
          <a:p>
            <a:pPr marL="0" indent="0" algn="ctr">
              <a:buNone/>
            </a:pPr>
            <a:r>
              <a:rPr lang="en-GB" sz="2200" dirty="0">
                <a:solidFill>
                  <a:srgbClr val="0070C0"/>
                </a:solidFill>
                <a:latin typeface="Poppins"/>
                <a:cs typeface="Poppins"/>
              </a:rPr>
              <a:t>Profound distress following a ‘transgressive act’ that violates one’s moral or ethical code</a:t>
            </a:r>
          </a:p>
          <a:p>
            <a:pPr marL="0" indent="0" algn="ctr">
              <a:buNone/>
            </a:pPr>
            <a:endParaRPr lang="en-GB" sz="2200" dirty="0">
              <a:solidFill>
                <a:srgbClr val="0070C0"/>
              </a:solidFill>
              <a:ea typeface="Calibri"/>
              <a:cs typeface="Calibri"/>
            </a:endParaRPr>
          </a:p>
          <a:p>
            <a:pPr marL="0" indent="0" algn="ctr">
              <a:buNone/>
            </a:pPr>
            <a:endParaRPr lang="en-GB" sz="2200" dirty="0">
              <a:solidFill>
                <a:srgbClr val="0070C0"/>
              </a:solidFill>
              <a:ea typeface="Calibri"/>
              <a:cs typeface="Calibri"/>
            </a:endParaRPr>
          </a:p>
          <a:p>
            <a:pPr marL="0" indent="0" algn="ctr">
              <a:buNone/>
            </a:pPr>
            <a:endParaRPr sz="2200" dirty="0">
              <a:solidFill>
                <a:srgbClr val="0070C0"/>
              </a:solidFill>
              <a:ea typeface="Calibri"/>
              <a:cs typeface="Calibri"/>
            </a:endParaRPr>
          </a:p>
        </p:txBody>
      </p:sp>
      <p:pic>
        <p:nvPicPr>
          <p:cNvPr id="92" name="Google Shape;92;p17"/>
          <p:cNvPicPr preferRelativeResize="0"/>
          <p:nvPr/>
        </p:nvPicPr>
        <p:blipFill rotWithShape="1">
          <a:blip r:embed="rId3">
            <a:alphaModFix/>
          </a:blip>
          <a:srcRect t="2521" b="2321"/>
          <a:stretch/>
        </p:blipFill>
        <p:spPr>
          <a:xfrm>
            <a:off x="2057381" y="1915199"/>
            <a:ext cx="8077168" cy="2019345"/>
          </a:xfrm>
          <a:prstGeom prst="rect">
            <a:avLst/>
          </a:prstGeom>
          <a:noFill/>
          <a:ln>
            <a:noFill/>
          </a:ln>
        </p:spPr>
      </p:pic>
      <p:pic>
        <p:nvPicPr>
          <p:cNvPr id="4" name="Picture 3">
            <a:extLst>
              <a:ext uri="{FF2B5EF4-FFF2-40B4-BE49-F238E27FC236}">
                <a16:creationId xmlns:a16="http://schemas.microsoft.com/office/drawing/2014/main" id="{1B8E1F9F-0BD6-464C-8C28-66BC9E9B5334}"/>
              </a:ext>
            </a:extLst>
          </p:cNvPr>
          <p:cNvPicPr>
            <a:picLocks noChangeAspect="1"/>
          </p:cNvPicPr>
          <p:nvPr/>
        </p:nvPicPr>
        <p:blipFill>
          <a:blip r:embed="rId4"/>
          <a:stretch>
            <a:fillRect/>
          </a:stretch>
        </p:blipFill>
        <p:spPr>
          <a:xfrm>
            <a:off x="1910980" y="5153423"/>
            <a:ext cx="8977558" cy="1136896"/>
          </a:xfrm>
          <a:prstGeom prst="rect">
            <a:avLst/>
          </a:prstGeom>
        </p:spPr>
      </p:pic>
      <p:pic>
        <p:nvPicPr>
          <p:cNvPr id="6" name="Picture 5">
            <a:extLst>
              <a:ext uri="{FF2B5EF4-FFF2-40B4-BE49-F238E27FC236}">
                <a16:creationId xmlns:a16="http://schemas.microsoft.com/office/drawing/2014/main" id="{54A177BD-E3C4-4EAA-BF4D-05C5DB56A973}"/>
              </a:ext>
            </a:extLst>
          </p:cNvPr>
          <p:cNvPicPr>
            <a:picLocks noChangeAspect="1"/>
          </p:cNvPicPr>
          <p:nvPr/>
        </p:nvPicPr>
        <p:blipFill>
          <a:blip r:embed="rId5"/>
          <a:stretch>
            <a:fillRect/>
          </a:stretch>
        </p:blipFill>
        <p:spPr>
          <a:xfrm>
            <a:off x="6071671" y="6139559"/>
            <a:ext cx="656176" cy="150761"/>
          </a:xfrm>
          <a:prstGeom prst="rect">
            <a:avLst/>
          </a:prstGeom>
        </p:spPr>
      </p:pic>
      <p:pic>
        <p:nvPicPr>
          <p:cNvPr id="3" name="Picture 4" descr="A picture containing graphical user interface&#10;&#10;Description automatically generated">
            <a:extLst>
              <a:ext uri="{FF2B5EF4-FFF2-40B4-BE49-F238E27FC236}">
                <a16:creationId xmlns:a16="http://schemas.microsoft.com/office/drawing/2014/main" id="{1D21BDC9-ACE7-E47A-EEB8-36052EBBBFB1}"/>
              </a:ext>
            </a:extLst>
          </p:cNvPr>
          <p:cNvPicPr>
            <a:picLocks noChangeAspect="1"/>
          </p:cNvPicPr>
          <p:nvPr/>
        </p:nvPicPr>
        <p:blipFill>
          <a:blip r:embed="rId6"/>
          <a:stretch>
            <a:fillRect/>
          </a:stretch>
        </p:blipFill>
        <p:spPr>
          <a:xfrm>
            <a:off x="5724525" y="3062288"/>
            <a:ext cx="742950" cy="733425"/>
          </a:xfrm>
          <a:prstGeom prst="rect">
            <a:avLst/>
          </a:prstGeom>
        </p:spPr>
      </p:pic>
      <p:pic>
        <p:nvPicPr>
          <p:cNvPr id="5" name="Picture 6" descr="A picture containing graphics, circle, screenshot, font&#10;&#10;Description automatically generated">
            <a:extLst>
              <a:ext uri="{FF2B5EF4-FFF2-40B4-BE49-F238E27FC236}">
                <a16:creationId xmlns:a16="http://schemas.microsoft.com/office/drawing/2014/main" id="{3311B7EE-FAD6-91C4-8964-AFEE01A31690}"/>
              </a:ext>
            </a:extLst>
          </p:cNvPr>
          <p:cNvPicPr>
            <a:picLocks noChangeAspect="1"/>
          </p:cNvPicPr>
          <p:nvPr/>
        </p:nvPicPr>
        <p:blipFill>
          <a:blip r:embed="rId6"/>
          <a:stretch>
            <a:fillRect/>
          </a:stretch>
        </p:blipFill>
        <p:spPr>
          <a:xfrm>
            <a:off x="204828" y="5918187"/>
            <a:ext cx="742950" cy="733425"/>
          </a:xfrm>
          <a:prstGeom prst="rect">
            <a:avLst/>
          </a:prstGeom>
        </p:spPr>
      </p:pic>
      <p:cxnSp>
        <p:nvCxnSpPr>
          <p:cNvPr id="7" name="Straight Arrow Connector 6">
            <a:extLst>
              <a:ext uri="{FF2B5EF4-FFF2-40B4-BE49-F238E27FC236}">
                <a16:creationId xmlns:a16="http://schemas.microsoft.com/office/drawing/2014/main" id="{74F3CF22-FC9F-8FDE-AE9B-288C81F3BA1C}"/>
              </a:ext>
            </a:extLst>
          </p:cNvPr>
          <p:cNvCxnSpPr/>
          <p:nvPr/>
        </p:nvCxnSpPr>
        <p:spPr>
          <a:xfrm flipV="1">
            <a:off x="2053819" y="1291937"/>
            <a:ext cx="7820626" cy="11575"/>
          </a:xfrm>
          <a:prstGeom prst="straightConnector1">
            <a:avLst/>
          </a:prstGeom>
          <a:ln>
            <a:solidFill>
              <a:srgbClr val="005E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92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5A269ABF-6646-1E65-B384-394DFC45F99A}"/>
              </a:ext>
            </a:extLst>
          </p:cNvPr>
          <p:cNvSpPr/>
          <p:nvPr/>
        </p:nvSpPr>
        <p:spPr>
          <a:xfrm rot="420000">
            <a:off x="8007831" y="-1117573"/>
            <a:ext cx="7548282" cy="9672916"/>
          </a:xfrm>
          <a:prstGeom prst="triangle">
            <a:avLst/>
          </a:prstGeom>
          <a:solidFill>
            <a:srgbClr val="E52511">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A0DF42-09FE-4CF4-A255-65B0381163ED}"/>
              </a:ext>
            </a:extLst>
          </p:cNvPr>
          <p:cNvSpPr>
            <a:spLocks noGrp="1"/>
          </p:cNvSpPr>
          <p:nvPr>
            <p:ph type="title"/>
          </p:nvPr>
        </p:nvSpPr>
        <p:spPr>
          <a:noFill/>
          <a:ln>
            <a:noFill/>
          </a:ln>
        </p:spPr>
        <p:txBody>
          <a:bodyPr spcFirstLastPara="1" vert="horz" wrap="square" lIns="90645" tIns="90645" rIns="90645" bIns="90645" numCol="1" rtlCol="0" anchor="t" anchorCtr="0" compatLnSpc="1">
            <a:prstTxWarp prst="textNoShape">
              <a:avLst/>
            </a:prstTxWarp>
            <a:noAutofit/>
          </a:bodyPr>
          <a:lstStyle/>
          <a:p>
            <a:pPr algn="ctr">
              <a:lnSpc>
                <a:spcPct val="100000"/>
              </a:lnSpc>
              <a:spcBef>
                <a:spcPts val="0"/>
              </a:spcBef>
              <a:buSzPts val="4000"/>
            </a:pPr>
            <a:r>
              <a:rPr lang="en-US" b="1" dirty="0">
                <a:solidFill>
                  <a:srgbClr val="4472C4"/>
                </a:solidFill>
                <a:latin typeface="Poppins"/>
                <a:cs typeface="Poppins"/>
              </a:rPr>
              <a:t>Potential Morally Injurious Events</a:t>
            </a:r>
            <a:endParaRPr lang="en-GB" b="1" dirty="0">
              <a:solidFill>
                <a:srgbClr val="4472C4"/>
              </a:solidFill>
              <a:latin typeface="Poppins"/>
              <a:cs typeface="Poppins"/>
            </a:endParaRPr>
          </a:p>
        </p:txBody>
      </p:sp>
      <p:sp>
        <p:nvSpPr>
          <p:cNvPr id="3" name="Content Placeholder 2">
            <a:extLst>
              <a:ext uri="{FF2B5EF4-FFF2-40B4-BE49-F238E27FC236}">
                <a16:creationId xmlns:a16="http://schemas.microsoft.com/office/drawing/2014/main" id="{B0680862-5F25-4EEB-BCA8-5CBE060076DA}"/>
              </a:ext>
            </a:extLst>
          </p:cNvPr>
          <p:cNvSpPr>
            <a:spLocks noGrp="1"/>
          </p:cNvSpPr>
          <p:nvPr>
            <p:ph idx="1"/>
          </p:nvPr>
        </p:nvSpPr>
        <p:spPr>
          <a:xfrm>
            <a:off x="762000" y="1622425"/>
            <a:ext cx="7035800" cy="4351338"/>
          </a:xfrm>
        </p:spPr>
        <p:txBody>
          <a:bodyPr vert="horz" lIns="91440" tIns="45720" rIns="91440" bIns="45720" rtlCol="0" anchor="t">
            <a:noAutofit/>
          </a:bodyPr>
          <a:lstStyle/>
          <a:p>
            <a:pPr marL="0" indent="0">
              <a:buNone/>
            </a:pPr>
            <a:r>
              <a:rPr lang="en-AU" sz="2000" b="1" dirty="0">
                <a:solidFill>
                  <a:srgbClr val="0070C0"/>
                </a:solidFill>
                <a:latin typeface="Poppins"/>
                <a:cs typeface="Arial"/>
              </a:rPr>
              <a:t>Commission </a:t>
            </a:r>
            <a:endParaRPr lang="en-AU" sz="2000" b="1">
              <a:solidFill>
                <a:srgbClr val="0070C0"/>
              </a:solidFill>
              <a:latin typeface="Poppins"/>
              <a:cs typeface="Arial" panose="020B0604020202020204" pitchFamily="34" charset="0"/>
            </a:endParaRPr>
          </a:p>
          <a:p>
            <a:pPr marL="739140" lvl="1" indent="-284480"/>
            <a:r>
              <a:rPr lang="en-AU" sz="2000" dirty="0">
                <a:solidFill>
                  <a:srgbClr val="0070C0"/>
                </a:solidFill>
                <a:latin typeface="Poppins"/>
                <a:cs typeface="Arial"/>
              </a:rPr>
              <a:t>I did things I should not have done</a:t>
            </a:r>
          </a:p>
          <a:p>
            <a:pPr marL="739140" lvl="1" indent="-284480"/>
            <a:r>
              <a:rPr lang="en-AU" sz="2000" dirty="0">
                <a:solidFill>
                  <a:srgbClr val="0070C0"/>
                </a:solidFill>
                <a:latin typeface="Poppins"/>
                <a:cs typeface="Arial"/>
              </a:rPr>
              <a:t>I am a monster</a:t>
            </a:r>
          </a:p>
          <a:p>
            <a:pPr marL="739140" lvl="1" indent="-284480"/>
            <a:r>
              <a:rPr lang="en-AU" sz="2000" dirty="0">
                <a:solidFill>
                  <a:srgbClr val="0070C0"/>
                </a:solidFill>
                <a:latin typeface="Poppins"/>
                <a:cs typeface="Arial"/>
              </a:rPr>
              <a:t>My team did things they should never have done</a:t>
            </a:r>
          </a:p>
          <a:p>
            <a:pPr marL="0" indent="0">
              <a:buNone/>
            </a:pPr>
            <a:r>
              <a:rPr lang="en-AU" sz="2000" b="1" dirty="0">
                <a:solidFill>
                  <a:srgbClr val="0070C0"/>
                </a:solidFill>
                <a:latin typeface="Poppins"/>
                <a:cs typeface="Arial"/>
              </a:rPr>
              <a:t>Omission </a:t>
            </a:r>
            <a:endParaRPr lang="en-AU" sz="2000" b="1">
              <a:solidFill>
                <a:srgbClr val="0070C0"/>
              </a:solidFill>
              <a:latin typeface="Poppins"/>
              <a:cs typeface="Arial" panose="020B0604020202020204" pitchFamily="34" charset="0"/>
            </a:endParaRPr>
          </a:p>
          <a:p>
            <a:pPr marL="739140" lvl="1" indent="-284480"/>
            <a:r>
              <a:rPr lang="en-AU" sz="2000" dirty="0">
                <a:solidFill>
                  <a:srgbClr val="0070C0"/>
                </a:solidFill>
                <a:latin typeface="Poppins"/>
                <a:cs typeface="Arial"/>
              </a:rPr>
              <a:t>I froze and people died</a:t>
            </a:r>
          </a:p>
          <a:p>
            <a:pPr marL="739140" lvl="1" indent="-284480"/>
            <a:r>
              <a:rPr lang="en-AU" sz="2000" dirty="0">
                <a:solidFill>
                  <a:srgbClr val="0070C0"/>
                </a:solidFill>
                <a:latin typeface="Poppins"/>
                <a:cs typeface="Arial"/>
              </a:rPr>
              <a:t>I just let it happen</a:t>
            </a:r>
          </a:p>
          <a:p>
            <a:pPr marL="0" indent="0">
              <a:buNone/>
            </a:pPr>
            <a:r>
              <a:rPr lang="en-AU" sz="2000" b="1" dirty="0">
                <a:solidFill>
                  <a:srgbClr val="0070C0"/>
                </a:solidFill>
                <a:latin typeface="Poppins"/>
                <a:cs typeface="Arial"/>
              </a:rPr>
              <a:t>Betrayal </a:t>
            </a:r>
            <a:r>
              <a:rPr lang="en-AU" sz="2000" dirty="0">
                <a:solidFill>
                  <a:srgbClr val="0070C0"/>
                </a:solidFill>
                <a:latin typeface="Poppins"/>
                <a:cs typeface="Arial"/>
              </a:rPr>
              <a:t>[often, but not always, by a higher authority]</a:t>
            </a:r>
          </a:p>
          <a:p>
            <a:pPr marL="739140" lvl="1" indent="-284480"/>
            <a:r>
              <a:rPr lang="en-AU" sz="2000" dirty="0">
                <a:solidFill>
                  <a:srgbClr val="0070C0"/>
                </a:solidFill>
                <a:latin typeface="Poppins"/>
                <a:cs typeface="Arial"/>
              </a:rPr>
              <a:t>My supervisor had no interest in my safety</a:t>
            </a:r>
          </a:p>
          <a:p>
            <a:pPr marL="739140" lvl="1" indent="-284480"/>
            <a:r>
              <a:rPr lang="en-AU" sz="2000" dirty="0">
                <a:solidFill>
                  <a:srgbClr val="0070C0"/>
                </a:solidFill>
                <a:latin typeface="Poppins"/>
                <a:cs typeface="Arial"/>
              </a:rPr>
              <a:t>They lied to cover up their errors</a:t>
            </a:r>
          </a:p>
          <a:p>
            <a:endParaRPr lang="en-GB" sz="2000" dirty="0">
              <a:solidFill>
                <a:srgbClr val="0070C0"/>
              </a:solidFill>
              <a:latin typeface="Poppins"/>
              <a:cs typeface="Poppins"/>
            </a:endParaRPr>
          </a:p>
        </p:txBody>
      </p:sp>
      <p:pic>
        <p:nvPicPr>
          <p:cNvPr id="5" name="Picture 4">
            <a:extLst>
              <a:ext uri="{FF2B5EF4-FFF2-40B4-BE49-F238E27FC236}">
                <a16:creationId xmlns:a16="http://schemas.microsoft.com/office/drawing/2014/main" id="{EE069D31-4CA1-4C85-A24E-E600B6B4C226}"/>
              </a:ext>
            </a:extLst>
          </p:cNvPr>
          <p:cNvPicPr>
            <a:picLocks noChangeAspect="1"/>
          </p:cNvPicPr>
          <p:nvPr/>
        </p:nvPicPr>
        <p:blipFill>
          <a:blip r:embed="rId2"/>
          <a:stretch>
            <a:fillRect/>
          </a:stretch>
        </p:blipFill>
        <p:spPr>
          <a:xfrm>
            <a:off x="7937500" y="1679804"/>
            <a:ext cx="3734644" cy="2242400"/>
          </a:xfrm>
          <a:prstGeom prst="rect">
            <a:avLst/>
          </a:prstGeom>
        </p:spPr>
      </p:pic>
      <p:pic>
        <p:nvPicPr>
          <p:cNvPr id="6" name="Picture 5">
            <a:extLst>
              <a:ext uri="{FF2B5EF4-FFF2-40B4-BE49-F238E27FC236}">
                <a16:creationId xmlns:a16="http://schemas.microsoft.com/office/drawing/2014/main" id="{6DFB5BE4-B2D5-F506-0264-A083EA2BACAA}"/>
              </a:ext>
            </a:extLst>
          </p:cNvPr>
          <p:cNvPicPr>
            <a:picLocks noChangeAspect="1"/>
          </p:cNvPicPr>
          <p:nvPr/>
        </p:nvPicPr>
        <p:blipFill>
          <a:blip r:embed="rId3"/>
          <a:stretch>
            <a:fillRect/>
          </a:stretch>
        </p:blipFill>
        <p:spPr>
          <a:xfrm>
            <a:off x="7556500" y="3865789"/>
            <a:ext cx="4320648" cy="2201407"/>
          </a:xfrm>
          <a:prstGeom prst="rect">
            <a:avLst/>
          </a:prstGeom>
        </p:spPr>
      </p:pic>
      <p:pic>
        <p:nvPicPr>
          <p:cNvPr id="4" name="Picture 7" descr="A picture containing graphics, circle, screenshot, font&#10;&#10;Description automatically generated">
            <a:extLst>
              <a:ext uri="{FF2B5EF4-FFF2-40B4-BE49-F238E27FC236}">
                <a16:creationId xmlns:a16="http://schemas.microsoft.com/office/drawing/2014/main" id="{D5A1841B-CF39-89A4-B2AD-3FCD28B34AA4}"/>
              </a:ext>
            </a:extLst>
          </p:cNvPr>
          <p:cNvPicPr>
            <a:picLocks noChangeAspect="1"/>
          </p:cNvPicPr>
          <p:nvPr/>
        </p:nvPicPr>
        <p:blipFill>
          <a:blip r:embed="rId4"/>
          <a:stretch>
            <a:fillRect/>
          </a:stretch>
        </p:blipFill>
        <p:spPr>
          <a:xfrm>
            <a:off x="204828" y="5918187"/>
            <a:ext cx="742950" cy="733425"/>
          </a:xfrm>
          <a:prstGeom prst="rect">
            <a:avLst/>
          </a:prstGeom>
        </p:spPr>
      </p:pic>
      <p:pic>
        <p:nvPicPr>
          <p:cNvPr id="9" name="Picture 6" descr="A picture containing graphics, circle, screenshot, font&#10;&#10;Description automatically generated">
            <a:extLst>
              <a:ext uri="{FF2B5EF4-FFF2-40B4-BE49-F238E27FC236}">
                <a16:creationId xmlns:a16="http://schemas.microsoft.com/office/drawing/2014/main" id="{B9DF94D1-D051-13E5-6234-D52F4792E4BB}"/>
              </a:ext>
            </a:extLst>
          </p:cNvPr>
          <p:cNvPicPr>
            <a:picLocks noChangeAspect="1"/>
          </p:cNvPicPr>
          <p:nvPr/>
        </p:nvPicPr>
        <p:blipFill>
          <a:blip r:embed="rId4"/>
          <a:stretch>
            <a:fillRect/>
          </a:stretch>
        </p:blipFill>
        <p:spPr>
          <a:xfrm>
            <a:off x="204828" y="5918187"/>
            <a:ext cx="742950" cy="733425"/>
          </a:xfrm>
          <a:prstGeom prst="rect">
            <a:avLst/>
          </a:prstGeom>
        </p:spPr>
      </p:pic>
      <p:cxnSp>
        <p:nvCxnSpPr>
          <p:cNvPr id="10" name="Straight Arrow Connector 9">
            <a:extLst>
              <a:ext uri="{FF2B5EF4-FFF2-40B4-BE49-F238E27FC236}">
                <a16:creationId xmlns:a16="http://schemas.microsoft.com/office/drawing/2014/main" id="{74F3CF22-FC9F-8FDE-AE9B-288C81F3BA1C}"/>
              </a:ext>
            </a:extLst>
          </p:cNvPr>
          <p:cNvCxnSpPr/>
          <p:nvPr/>
        </p:nvCxnSpPr>
        <p:spPr>
          <a:xfrm flipV="1">
            <a:off x="2095573" y="1271060"/>
            <a:ext cx="7820626" cy="11575"/>
          </a:xfrm>
          <a:prstGeom prst="straightConnector1">
            <a:avLst/>
          </a:prstGeom>
          <a:ln>
            <a:solidFill>
              <a:srgbClr val="005E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375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FF6D90ED-BA51-8E3B-29E9-8859556FA0BB}"/>
              </a:ext>
            </a:extLst>
          </p:cNvPr>
          <p:cNvPicPr>
            <a:picLocks noChangeAspect="1"/>
          </p:cNvPicPr>
          <p:nvPr/>
        </p:nvPicPr>
        <p:blipFill>
          <a:blip r:embed="rId3"/>
          <a:stretch>
            <a:fillRect/>
          </a:stretch>
        </p:blipFill>
        <p:spPr>
          <a:xfrm>
            <a:off x="0" y="1790712"/>
            <a:ext cx="12192000" cy="4325602"/>
          </a:xfrm>
          <a:prstGeom prst="rect">
            <a:avLst/>
          </a:prstGeom>
        </p:spPr>
      </p:pic>
      <p:sp>
        <p:nvSpPr>
          <p:cNvPr id="3" name="Content Placeholder 2">
            <a:extLst>
              <a:ext uri="{FF2B5EF4-FFF2-40B4-BE49-F238E27FC236}">
                <a16:creationId xmlns:a16="http://schemas.microsoft.com/office/drawing/2014/main" id="{41E98C4E-7DFE-4148-ADCB-01E58865EE96}"/>
              </a:ext>
            </a:extLst>
          </p:cNvPr>
          <p:cNvSpPr>
            <a:spLocks noGrp="1"/>
          </p:cNvSpPr>
          <p:nvPr>
            <p:ph idx="1"/>
          </p:nvPr>
        </p:nvSpPr>
        <p:spPr>
          <a:xfrm>
            <a:off x="594109" y="2121763"/>
            <a:ext cx="11597891" cy="4095974"/>
          </a:xfrm>
        </p:spPr>
        <p:txBody>
          <a:bodyPr>
            <a:normAutofit lnSpcReduction="10000"/>
          </a:bodyPr>
          <a:lstStyle/>
          <a:p>
            <a:pPr marL="342900" indent="-342900">
              <a:buFont typeface="+mj-lt"/>
              <a:buAutoNum type="arabicPeriod"/>
            </a:pPr>
            <a:r>
              <a:rPr lang="en-GB" sz="2400"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N</a:t>
            </a:r>
            <a:r>
              <a:rPr lang="en-GB"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a:t>early a third of HCWs reported exposure to PMIEs</a:t>
            </a:r>
          </a:p>
          <a:p>
            <a:pPr marL="342900" indent="-342900">
              <a:buFont typeface="+mj-lt"/>
              <a:buAutoNum type="arabicPeriod"/>
            </a:pPr>
            <a:r>
              <a:rPr lang="en-GB" sz="2400" dirty="0">
                <a:solidFill>
                  <a:schemeClr val="accent4"/>
                </a:solidFill>
                <a:effectLst/>
                <a:latin typeface="Cambria Math" panose="02040503050406030204" pitchFamily="18" charset="0"/>
                <a:ea typeface="Cambria Math" panose="02040503050406030204" pitchFamily="18" charset="0"/>
                <a:cs typeface="Times New Roman" panose="02020603050405020304" pitchFamily="18" charset="0"/>
              </a:rPr>
              <a:t>PMIE exposure associated with adverse mental health symptoms across clinical and non-clinical HCWs</a:t>
            </a:r>
          </a:p>
          <a:p>
            <a:pPr marL="342900" indent="-342900">
              <a:buFont typeface="+mj-lt"/>
              <a:buAutoNum type="arabicPeriod"/>
            </a:pPr>
            <a:r>
              <a:rPr lang="en-GB" sz="2400"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Specific work factors were significantly associated with expressions of moral injury, including:</a:t>
            </a:r>
          </a:p>
          <a:p>
            <a:pPr marL="457200" lvl="2" indent="0">
              <a:spcBef>
                <a:spcPts val="1000"/>
              </a:spcBef>
              <a:buNone/>
            </a:pPr>
            <a:r>
              <a:rPr lang="en-GB" sz="1600"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Redeployment</a:t>
            </a:r>
          </a:p>
          <a:p>
            <a:pPr marL="457200" lvl="2" indent="0">
              <a:spcBef>
                <a:spcPts val="1000"/>
              </a:spcBef>
              <a:buNone/>
            </a:pPr>
            <a:r>
              <a:rPr lang="en-GB" sz="1600"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Lack of PPE (Personal Protective Equipment)</a:t>
            </a:r>
          </a:p>
          <a:p>
            <a:pPr marL="457200" lvl="2" indent="0">
              <a:spcBef>
                <a:spcPts val="1000"/>
              </a:spcBef>
              <a:buNone/>
            </a:pPr>
            <a:r>
              <a:rPr lang="en-GB" sz="1600"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Experiencing a lack of support.</a:t>
            </a:r>
          </a:p>
          <a:p>
            <a:pPr marL="342900" indent="-342900">
              <a:buFont typeface="+mj-lt"/>
              <a:buAutoNum type="arabicPeriod"/>
            </a:pPr>
            <a:r>
              <a:rPr lang="en-GB" sz="2400" dirty="0">
                <a:solidFill>
                  <a:schemeClr val="accent4"/>
                </a:solidFill>
                <a:latin typeface="Cambria Math" panose="02040503050406030204" pitchFamily="18" charset="0"/>
                <a:ea typeface="Cambria Math" panose="02040503050406030204" pitchFamily="18" charset="0"/>
                <a:cs typeface="Times New Roman" panose="02020603050405020304" pitchFamily="18" charset="0"/>
              </a:rPr>
              <a:t>In all staff groups, those reporting more PMIE exposure reported worse mental health</a:t>
            </a:r>
          </a:p>
          <a:p>
            <a:pPr marL="0" indent="0">
              <a:buNone/>
            </a:pPr>
            <a:r>
              <a:rPr lang="en-GB" sz="2000"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(Lamb et al., 2021)</a:t>
            </a:r>
          </a:p>
        </p:txBody>
      </p:sp>
      <p:pic>
        <p:nvPicPr>
          <p:cNvPr id="6" name="Picture 7" descr="A picture containing graphics, circle, screenshot, font&#10;&#10;Description automatically generated">
            <a:extLst>
              <a:ext uri="{FF2B5EF4-FFF2-40B4-BE49-F238E27FC236}">
                <a16:creationId xmlns:a16="http://schemas.microsoft.com/office/drawing/2014/main" id="{1A6367E7-AE91-E8F6-8AC5-D04A161AF00F}"/>
              </a:ext>
            </a:extLst>
          </p:cNvPr>
          <p:cNvPicPr>
            <a:picLocks noChangeAspect="1"/>
          </p:cNvPicPr>
          <p:nvPr/>
        </p:nvPicPr>
        <p:blipFill>
          <a:blip r:embed="rId4"/>
          <a:stretch>
            <a:fillRect/>
          </a:stretch>
        </p:blipFill>
        <p:spPr>
          <a:xfrm>
            <a:off x="204828" y="5918187"/>
            <a:ext cx="742950" cy="733425"/>
          </a:xfrm>
          <a:prstGeom prst="rect">
            <a:avLst/>
          </a:prstGeom>
        </p:spPr>
      </p:pic>
      <p:sp>
        <p:nvSpPr>
          <p:cNvPr id="9" name="Title 1">
            <a:extLst>
              <a:ext uri="{FF2B5EF4-FFF2-40B4-BE49-F238E27FC236}">
                <a16:creationId xmlns:a16="http://schemas.microsoft.com/office/drawing/2014/main" id="{6F39AE54-8E4D-293C-B6FE-378649FFDC75}"/>
              </a:ext>
            </a:extLst>
          </p:cNvPr>
          <p:cNvSpPr txBox="1">
            <a:spLocks/>
          </p:cNvSpPr>
          <p:nvPr/>
        </p:nvSpPr>
        <p:spPr>
          <a:xfrm>
            <a:off x="744255" y="177235"/>
            <a:ext cx="10515600" cy="1325563"/>
          </a:xfrm>
          <a:prstGeom prst="rect">
            <a:avLst/>
          </a:prstGeom>
          <a:noFill/>
          <a:ln>
            <a:noFill/>
          </a:ln>
        </p:spPr>
        <p:txBody>
          <a:bodyPr spcFirstLastPara="1" vert="horz" wrap="square" lIns="90645" tIns="90645" rIns="90645" bIns="90645" numCol="1" rtlCol="0" anchor="t"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b="1" dirty="0">
                <a:solidFill>
                  <a:srgbClr val="4472C4"/>
                </a:solidFill>
                <a:latin typeface="Poppins"/>
                <a:cs typeface="Poppins"/>
              </a:rPr>
              <a:t>Quantitative  study n=12,965</a:t>
            </a:r>
            <a:endParaRPr lang="en-US" dirty="0"/>
          </a:p>
        </p:txBody>
      </p:sp>
      <p:cxnSp>
        <p:nvCxnSpPr>
          <p:cNvPr id="12" name="Straight Arrow Connector 11">
            <a:extLst>
              <a:ext uri="{FF2B5EF4-FFF2-40B4-BE49-F238E27FC236}">
                <a16:creationId xmlns:a16="http://schemas.microsoft.com/office/drawing/2014/main" id="{866D4288-9C33-50A8-957D-7F2A38F420FB}"/>
              </a:ext>
            </a:extLst>
          </p:cNvPr>
          <p:cNvCxnSpPr/>
          <p:nvPr/>
        </p:nvCxnSpPr>
        <p:spPr>
          <a:xfrm flipV="1">
            <a:off x="2095573" y="1271060"/>
            <a:ext cx="7820626" cy="11575"/>
          </a:xfrm>
          <a:prstGeom prst="straightConnector1">
            <a:avLst/>
          </a:prstGeom>
          <a:ln>
            <a:solidFill>
              <a:srgbClr val="005E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352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0F8DAF1B-D437-5AFE-CDD9-E4934D686AD2}"/>
              </a:ext>
            </a:extLst>
          </p:cNvPr>
          <p:cNvSpPr/>
          <p:nvPr/>
        </p:nvSpPr>
        <p:spPr>
          <a:xfrm rot="420000">
            <a:off x="8007831" y="-1117573"/>
            <a:ext cx="7548282" cy="9672916"/>
          </a:xfrm>
          <a:prstGeom prst="triangle">
            <a:avLst/>
          </a:prstGeom>
          <a:solidFill>
            <a:srgbClr val="E52511">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DFD007-0358-401A-81AA-751A2F8A91A2}"/>
              </a:ext>
            </a:extLst>
          </p:cNvPr>
          <p:cNvSpPr>
            <a:spLocks noGrp="1"/>
          </p:cNvSpPr>
          <p:nvPr>
            <p:ph type="title"/>
          </p:nvPr>
        </p:nvSpPr>
        <p:spPr>
          <a:xfrm>
            <a:off x="802209" y="871384"/>
            <a:ext cx="10590108" cy="649179"/>
          </a:xfrm>
        </p:spPr>
        <p:txBody>
          <a:bodyPr>
            <a:noAutofit/>
          </a:bodyPr>
          <a:lstStyle/>
          <a:p>
            <a:pPr algn="ctr"/>
            <a:r>
              <a:rPr lang="en-US" sz="3600" b="1" dirty="0">
                <a:solidFill>
                  <a:srgbClr val="4472C4"/>
                </a:solidFill>
                <a:latin typeface="Poppins"/>
                <a:cs typeface="Poppins"/>
              </a:rPr>
              <a:t>Potentially morally injurious events (PMIEs) and mental health outcomes in HCWs</a:t>
            </a:r>
            <a:endParaRPr lang="en-GB" sz="3600" b="1">
              <a:solidFill>
                <a:srgbClr val="4472C4"/>
              </a:solidFill>
              <a:latin typeface="Poppins"/>
              <a:cs typeface="Poppins"/>
            </a:endParaRPr>
          </a:p>
        </p:txBody>
      </p:sp>
      <p:sp>
        <p:nvSpPr>
          <p:cNvPr id="6" name="TextBox 5">
            <a:extLst>
              <a:ext uri="{FF2B5EF4-FFF2-40B4-BE49-F238E27FC236}">
                <a16:creationId xmlns:a16="http://schemas.microsoft.com/office/drawing/2014/main" id="{6ABBE8D4-95DC-412D-8BE5-36A92F865D29}"/>
              </a:ext>
            </a:extLst>
          </p:cNvPr>
          <p:cNvSpPr txBox="1"/>
          <p:nvPr/>
        </p:nvSpPr>
        <p:spPr>
          <a:xfrm>
            <a:off x="1875651" y="2820706"/>
            <a:ext cx="311624" cy="1038746"/>
          </a:xfrm>
          <a:prstGeom prst="rect">
            <a:avLst/>
          </a:prstGeom>
          <a:noFill/>
        </p:spPr>
        <p:txBody>
          <a:bodyPr vert="vert270" wrap="square" rtlCol="0">
            <a:spAutoFit/>
          </a:bodyPr>
          <a:lstStyle/>
          <a:p>
            <a:pPr defTabSz="685800"/>
            <a:r>
              <a:rPr lang="en-US" sz="825" dirty="0">
                <a:solidFill>
                  <a:prstClr val="white">
                    <a:lumMod val="50000"/>
                  </a:prstClr>
                </a:solidFill>
                <a:latin typeface="Calibri" panose="020F0502020204030204"/>
              </a:rPr>
              <a:t>% meeting caseness</a:t>
            </a:r>
            <a:endParaRPr lang="en-GB" sz="825" dirty="0">
              <a:solidFill>
                <a:prstClr val="white">
                  <a:lumMod val="50000"/>
                </a:prstClr>
              </a:solidFill>
              <a:latin typeface="Calibri" panose="020F0502020204030204"/>
            </a:endParaRPr>
          </a:p>
        </p:txBody>
      </p:sp>
      <p:graphicFrame>
        <p:nvGraphicFramePr>
          <p:cNvPr id="10" name="Content Placeholder 9">
            <a:extLst>
              <a:ext uri="{FF2B5EF4-FFF2-40B4-BE49-F238E27FC236}">
                <a16:creationId xmlns:a16="http://schemas.microsoft.com/office/drawing/2014/main" id="{DE2C16AF-0A5B-4C52-9920-B7A57FF9847F}"/>
              </a:ext>
            </a:extLst>
          </p:cNvPr>
          <p:cNvGraphicFramePr>
            <a:graphicFrameLocks noGrp="1"/>
          </p:cNvGraphicFramePr>
          <p:nvPr>
            <p:ph idx="1"/>
            <p:extLst>
              <p:ext uri="{D42A27DB-BD31-4B8C-83A1-F6EECF244321}">
                <p14:modId xmlns:p14="http://schemas.microsoft.com/office/powerpoint/2010/main" val="2296123622"/>
              </p:ext>
            </p:extLst>
          </p:nvPr>
        </p:nvGraphicFramePr>
        <p:xfrm>
          <a:off x="1676238" y="2027160"/>
          <a:ext cx="8835834" cy="466939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7" descr="A picture containing graphics, circle, screenshot, font&#10;&#10;Description automatically generated">
            <a:extLst>
              <a:ext uri="{FF2B5EF4-FFF2-40B4-BE49-F238E27FC236}">
                <a16:creationId xmlns:a16="http://schemas.microsoft.com/office/drawing/2014/main" id="{366CDEC4-8F1C-FDE3-A314-30122D13E65E}"/>
              </a:ext>
            </a:extLst>
          </p:cNvPr>
          <p:cNvPicPr>
            <a:picLocks noChangeAspect="1"/>
          </p:cNvPicPr>
          <p:nvPr/>
        </p:nvPicPr>
        <p:blipFill>
          <a:blip r:embed="rId3"/>
          <a:stretch>
            <a:fillRect/>
          </a:stretch>
        </p:blipFill>
        <p:spPr>
          <a:xfrm>
            <a:off x="204828" y="5918187"/>
            <a:ext cx="742950" cy="733425"/>
          </a:xfrm>
          <a:prstGeom prst="rect">
            <a:avLst/>
          </a:prstGeom>
        </p:spPr>
      </p:pic>
      <p:cxnSp>
        <p:nvCxnSpPr>
          <p:cNvPr id="5" name="Straight Arrow Connector 4">
            <a:extLst>
              <a:ext uri="{FF2B5EF4-FFF2-40B4-BE49-F238E27FC236}">
                <a16:creationId xmlns:a16="http://schemas.microsoft.com/office/drawing/2014/main" id="{74F3CF22-FC9F-8FDE-AE9B-288C81F3BA1C}"/>
              </a:ext>
            </a:extLst>
          </p:cNvPr>
          <p:cNvCxnSpPr/>
          <p:nvPr/>
        </p:nvCxnSpPr>
        <p:spPr>
          <a:xfrm flipV="1">
            <a:off x="2012066" y="1667718"/>
            <a:ext cx="7820626" cy="11575"/>
          </a:xfrm>
          <a:prstGeom prst="straightConnector1">
            <a:avLst/>
          </a:prstGeom>
          <a:ln>
            <a:solidFill>
              <a:srgbClr val="005E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679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7D498EB8-82FE-9342-0FD9-E31D7EE6F58A}"/>
              </a:ext>
            </a:extLst>
          </p:cNvPr>
          <p:cNvSpPr/>
          <p:nvPr/>
        </p:nvSpPr>
        <p:spPr>
          <a:xfrm rot="420000">
            <a:off x="8007831" y="-1117573"/>
            <a:ext cx="7548282" cy="9672916"/>
          </a:xfrm>
          <a:prstGeom prst="triangle">
            <a:avLst/>
          </a:prstGeom>
          <a:solidFill>
            <a:srgbClr val="E52511">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DFD007-0358-401A-81AA-751A2F8A91A2}"/>
              </a:ext>
            </a:extLst>
          </p:cNvPr>
          <p:cNvSpPr>
            <a:spLocks noGrp="1"/>
          </p:cNvSpPr>
          <p:nvPr>
            <p:ph type="title"/>
          </p:nvPr>
        </p:nvSpPr>
        <p:spPr>
          <a:xfrm>
            <a:off x="973483" y="755381"/>
            <a:ext cx="9963807" cy="607426"/>
          </a:xfrm>
        </p:spPr>
        <p:txBody>
          <a:bodyPr>
            <a:noAutofit/>
          </a:bodyPr>
          <a:lstStyle/>
          <a:p>
            <a:pPr algn="ctr"/>
            <a:r>
              <a:rPr lang="en-US" sz="3600" b="1" dirty="0">
                <a:solidFill>
                  <a:srgbClr val="4472C4"/>
                </a:solidFill>
                <a:latin typeface="Poppins"/>
                <a:cs typeface="Poppins"/>
              </a:rPr>
              <a:t>Types of potentially morally injurious events (PMIEs) in HCWs</a:t>
            </a:r>
            <a:endParaRPr lang="en-GB" sz="3600" b="1">
              <a:solidFill>
                <a:srgbClr val="4472C4"/>
              </a:solidFill>
              <a:latin typeface="Poppins"/>
              <a:cs typeface="Poppins"/>
            </a:endParaRPr>
          </a:p>
        </p:txBody>
      </p:sp>
      <p:sp>
        <p:nvSpPr>
          <p:cNvPr id="6" name="TextBox 5">
            <a:extLst>
              <a:ext uri="{FF2B5EF4-FFF2-40B4-BE49-F238E27FC236}">
                <a16:creationId xmlns:a16="http://schemas.microsoft.com/office/drawing/2014/main" id="{6ABBE8D4-95DC-412D-8BE5-36A92F865D29}"/>
              </a:ext>
            </a:extLst>
          </p:cNvPr>
          <p:cNvSpPr txBox="1"/>
          <p:nvPr/>
        </p:nvSpPr>
        <p:spPr>
          <a:xfrm>
            <a:off x="1875651" y="2820706"/>
            <a:ext cx="311624" cy="1038746"/>
          </a:xfrm>
          <a:prstGeom prst="rect">
            <a:avLst/>
          </a:prstGeom>
          <a:noFill/>
        </p:spPr>
        <p:txBody>
          <a:bodyPr vert="vert270" wrap="square" rtlCol="0">
            <a:spAutoFit/>
          </a:bodyPr>
          <a:lstStyle/>
          <a:p>
            <a:pPr defTabSz="685800"/>
            <a:r>
              <a:rPr lang="en-US" sz="825" dirty="0">
                <a:solidFill>
                  <a:prstClr val="white">
                    <a:lumMod val="50000"/>
                  </a:prstClr>
                </a:solidFill>
                <a:latin typeface="Calibri" panose="020F0502020204030204"/>
              </a:rPr>
              <a:t>% meeting caseness</a:t>
            </a:r>
            <a:endParaRPr lang="en-GB" sz="825" dirty="0">
              <a:solidFill>
                <a:prstClr val="white">
                  <a:lumMod val="50000"/>
                </a:prstClr>
              </a:solidFill>
              <a:latin typeface="Calibri" panose="020F0502020204030204"/>
            </a:endParaRPr>
          </a:p>
        </p:txBody>
      </p:sp>
      <p:pic>
        <p:nvPicPr>
          <p:cNvPr id="7" name="Picture 2">
            <a:extLst>
              <a:ext uri="{FF2B5EF4-FFF2-40B4-BE49-F238E27FC236}">
                <a16:creationId xmlns:a16="http://schemas.microsoft.com/office/drawing/2014/main" id="{E204A303-A07F-4FF0-A7F6-4EB636E5E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435" y="1630215"/>
            <a:ext cx="8198818" cy="493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A picture containing graphics, circle, screenshot, font&#10;&#10;Description automatically generated">
            <a:extLst>
              <a:ext uri="{FF2B5EF4-FFF2-40B4-BE49-F238E27FC236}">
                <a16:creationId xmlns:a16="http://schemas.microsoft.com/office/drawing/2014/main" id="{CDACA00F-908B-AB45-C0AA-0125CA9CBABB}"/>
              </a:ext>
            </a:extLst>
          </p:cNvPr>
          <p:cNvPicPr>
            <a:picLocks noChangeAspect="1"/>
          </p:cNvPicPr>
          <p:nvPr/>
        </p:nvPicPr>
        <p:blipFill>
          <a:blip r:embed="rId3"/>
          <a:stretch>
            <a:fillRect/>
          </a:stretch>
        </p:blipFill>
        <p:spPr>
          <a:xfrm>
            <a:off x="204828" y="5918187"/>
            <a:ext cx="742950" cy="733425"/>
          </a:xfrm>
          <a:prstGeom prst="rect">
            <a:avLst/>
          </a:prstGeom>
        </p:spPr>
      </p:pic>
      <p:cxnSp>
        <p:nvCxnSpPr>
          <p:cNvPr id="8" name="Straight Arrow Connector 7">
            <a:extLst>
              <a:ext uri="{FF2B5EF4-FFF2-40B4-BE49-F238E27FC236}">
                <a16:creationId xmlns:a16="http://schemas.microsoft.com/office/drawing/2014/main" id="{74F3CF22-FC9F-8FDE-AE9B-288C81F3BA1C}"/>
              </a:ext>
            </a:extLst>
          </p:cNvPr>
          <p:cNvCxnSpPr/>
          <p:nvPr/>
        </p:nvCxnSpPr>
        <p:spPr>
          <a:xfrm flipV="1">
            <a:off x="2053819" y="1479828"/>
            <a:ext cx="7820626" cy="11575"/>
          </a:xfrm>
          <a:prstGeom prst="straightConnector1">
            <a:avLst/>
          </a:prstGeom>
          <a:ln>
            <a:solidFill>
              <a:srgbClr val="005E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873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7D498EB8-82FE-9342-0FD9-E31D7EE6F58A}"/>
              </a:ext>
            </a:extLst>
          </p:cNvPr>
          <p:cNvSpPr/>
          <p:nvPr/>
        </p:nvSpPr>
        <p:spPr>
          <a:xfrm rot="420000">
            <a:off x="8007831" y="-1117573"/>
            <a:ext cx="7548282" cy="9672916"/>
          </a:xfrm>
          <a:prstGeom prst="triangle">
            <a:avLst/>
          </a:prstGeom>
          <a:solidFill>
            <a:srgbClr val="E52511">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DFD007-0358-401A-81AA-751A2F8A91A2}"/>
              </a:ext>
            </a:extLst>
          </p:cNvPr>
          <p:cNvSpPr>
            <a:spLocks noGrp="1"/>
          </p:cNvSpPr>
          <p:nvPr>
            <p:ph type="title"/>
          </p:nvPr>
        </p:nvSpPr>
        <p:spPr>
          <a:xfrm>
            <a:off x="973483" y="755381"/>
            <a:ext cx="9963807" cy="607426"/>
          </a:xfrm>
        </p:spPr>
        <p:txBody>
          <a:bodyPr>
            <a:noAutofit/>
          </a:bodyPr>
          <a:lstStyle/>
          <a:p>
            <a:pPr algn="ctr"/>
            <a:r>
              <a:rPr lang="en-US" sz="3600" b="1" dirty="0">
                <a:solidFill>
                  <a:srgbClr val="4472C4"/>
                </a:solidFill>
                <a:latin typeface="Poppins"/>
                <a:ea typeface="+mj-lt"/>
                <a:cs typeface="Poppins"/>
              </a:rPr>
              <a:t>Qualitative Study – Moral Injury </a:t>
            </a:r>
            <a:endParaRPr lang="en-US" sz="3600" b="1" dirty="0">
              <a:latin typeface="Poppins"/>
              <a:ea typeface="+mj-lt"/>
              <a:cs typeface="Poppins"/>
            </a:endParaRPr>
          </a:p>
        </p:txBody>
      </p:sp>
      <p:pic>
        <p:nvPicPr>
          <p:cNvPr id="4" name="Picture 7" descr="A picture containing graphics, circle, screenshot, font&#10;&#10;Description automatically generated">
            <a:extLst>
              <a:ext uri="{FF2B5EF4-FFF2-40B4-BE49-F238E27FC236}">
                <a16:creationId xmlns:a16="http://schemas.microsoft.com/office/drawing/2014/main" id="{CDACA00F-908B-AB45-C0AA-0125CA9CBABB}"/>
              </a:ext>
            </a:extLst>
          </p:cNvPr>
          <p:cNvPicPr>
            <a:picLocks noChangeAspect="1"/>
          </p:cNvPicPr>
          <p:nvPr/>
        </p:nvPicPr>
        <p:blipFill>
          <a:blip r:embed="rId2"/>
          <a:stretch>
            <a:fillRect/>
          </a:stretch>
        </p:blipFill>
        <p:spPr>
          <a:xfrm>
            <a:off x="204828" y="5918187"/>
            <a:ext cx="742950" cy="733425"/>
          </a:xfrm>
          <a:prstGeom prst="rect">
            <a:avLst/>
          </a:prstGeom>
        </p:spPr>
      </p:pic>
      <p:cxnSp>
        <p:nvCxnSpPr>
          <p:cNvPr id="8" name="Straight Arrow Connector 7">
            <a:extLst>
              <a:ext uri="{FF2B5EF4-FFF2-40B4-BE49-F238E27FC236}">
                <a16:creationId xmlns:a16="http://schemas.microsoft.com/office/drawing/2014/main" id="{74F3CF22-FC9F-8FDE-AE9B-288C81F3BA1C}"/>
              </a:ext>
            </a:extLst>
          </p:cNvPr>
          <p:cNvCxnSpPr/>
          <p:nvPr/>
        </p:nvCxnSpPr>
        <p:spPr>
          <a:xfrm flipV="1">
            <a:off x="2053819" y="1479828"/>
            <a:ext cx="7820626" cy="11575"/>
          </a:xfrm>
          <a:prstGeom prst="straightConnector1">
            <a:avLst/>
          </a:prstGeom>
          <a:ln>
            <a:solidFill>
              <a:srgbClr val="005EB8"/>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3A28187B-AB3C-177E-599A-B5C173D7E602}"/>
              </a:ext>
            </a:extLst>
          </p:cNvPr>
          <p:cNvSpPr>
            <a:spLocks noGrp="1"/>
          </p:cNvSpPr>
          <p:nvPr>
            <p:ph idx="1"/>
          </p:nvPr>
        </p:nvSpPr>
        <p:spPr>
          <a:xfrm>
            <a:off x="1371599" y="2318197"/>
            <a:ext cx="9724031" cy="3683358"/>
          </a:xfrm>
        </p:spPr>
        <p:txBody>
          <a:bodyPr anchor="ctr">
            <a:normAutofit/>
          </a:bodyPr>
          <a:lstStyle/>
          <a:p>
            <a:pPr marL="0" indent="0">
              <a:spcAft>
                <a:spcPts val="800"/>
              </a:spcAft>
              <a:buNone/>
            </a:pPr>
            <a:endParaRPr lang="en-GB" sz="2000" dirty="0">
              <a:solidFill>
                <a:srgbClr val="0070C0"/>
              </a:solidFill>
              <a:effectLst/>
              <a:latin typeface="Poppins"/>
              <a:ea typeface="Cambria Math" panose="02040503050406030204" pitchFamily="18" charset="0"/>
              <a:cs typeface="Times New Roman" panose="02020603050405020304" pitchFamily="18" charset="0"/>
            </a:endParaRPr>
          </a:p>
          <a:p>
            <a:pPr marL="0" indent="0">
              <a:spcAft>
                <a:spcPts val="800"/>
              </a:spcAft>
              <a:buNone/>
            </a:pPr>
            <a:r>
              <a:rPr lang="en-GB" sz="2000" dirty="0">
                <a:solidFill>
                  <a:srgbClr val="0070C0"/>
                </a:solidFill>
                <a:effectLst/>
                <a:latin typeface="Poppins"/>
                <a:ea typeface="Cambria Math"/>
                <a:cs typeface="Times New Roman"/>
              </a:rPr>
              <a:t>Funded by Manolo Blahnik this study had the primary aim of better understanding the experience and impact of PMIEs in a sample of frontline HCWs during COVID in England</a:t>
            </a:r>
          </a:p>
          <a:p>
            <a:pPr marL="342900" lvl="0" indent="-342900" fontAlgn="base">
              <a:buFont typeface="+mj-lt"/>
              <a:buAutoNum type="arabicPeriod"/>
            </a:pPr>
            <a:endParaRPr lang="en-GB" sz="2000" dirty="0">
              <a:solidFill>
                <a:srgbClr val="0070C0"/>
              </a:solidFill>
              <a:effectLst/>
              <a:latin typeface="Poppins"/>
              <a:ea typeface="Times New Roman" panose="02020603050405020304" pitchFamily="18" charset="0"/>
              <a:cs typeface="Times New Roman" panose="02020603050405020304" pitchFamily="18" charset="0"/>
            </a:endParaRPr>
          </a:p>
          <a:p>
            <a:pPr marL="342900" lvl="0" indent="-342900" fontAlgn="base">
              <a:buFont typeface="+mj-lt"/>
              <a:buAutoNum type="arabicPeriod"/>
            </a:pPr>
            <a:endParaRPr lang="en-GB" sz="2000" dirty="0">
              <a:solidFill>
                <a:srgbClr val="0070C0"/>
              </a:solidFill>
              <a:latin typeface="Poppins"/>
              <a:ea typeface="Cambria Math" panose="02040503050406030204" pitchFamily="18" charset="0"/>
              <a:cs typeface="Times New Roman" panose="02020603050405020304" pitchFamily="18" charset="0"/>
            </a:endParaRPr>
          </a:p>
          <a:p>
            <a:pPr marL="342900" lvl="0" indent="-342900" fontAlgn="base">
              <a:buFont typeface="+mj-lt"/>
              <a:buAutoNum type="arabicPeriod"/>
            </a:pPr>
            <a:r>
              <a:rPr lang="en-GB" sz="2000" dirty="0">
                <a:solidFill>
                  <a:srgbClr val="0070C0"/>
                </a:solidFill>
                <a:effectLst/>
                <a:latin typeface="Poppins"/>
                <a:ea typeface="Cambria Math"/>
                <a:cs typeface="Times New Roman"/>
              </a:rPr>
              <a:t>To explore how staff manage experiences of moral distress</a:t>
            </a:r>
          </a:p>
          <a:p>
            <a:pPr marL="342900" indent="-342900" fontAlgn="base">
              <a:spcAft>
                <a:spcPts val="800"/>
              </a:spcAft>
              <a:buFont typeface="+mj-lt"/>
              <a:buAutoNum type="arabicPeriod"/>
            </a:pPr>
            <a:r>
              <a:rPr lang="en-GB" sz="2000" dirty="0">
                <a:solidFill>
                  <a:srgbClr val="0070C0"/>
                </a:solidFill>
                <a:effectLst/>
                <a:latin typeface="Poppins"/>
                <a:ea typeface="Cambria Math"/>
                <a:cs typeface="Times New Roman"/>
              </a:rPr>
              <a:t>To make recommendations to prevent/mitigate routine PMIE exposure among NHS staff</a:t>
            </a:r>
            <a:r>
              <a:rPr lang="en-GB" sz="2000" dirty="0">
                <a:solidFill>
                  <a:srgbClr val="0070C0"/>
                </a:solidFill>
                <a:latin typeface="Poppins"/>
                <a:ea typeface="Cambria Math"/>
                <a:cs typeface="Times New Roman"/>
              </a:rPr>
              <a:t> </a:t>
            </a:r>
            <a:endParaRPr lang="en-GB" sz="2000" dirty="0">
              <a:solidFill>
                <a:srgbClr val="0070C0"/>
              </a:solidFill>
              <a:effectLst/>
              <a:latin typeface="Poppins"/>
              <a:ea typeface="Cambria Math" panose="02040503050406030204" pitchFamily="18" charset="0"/>
              <a:cs typeface="Times New Roman" panose="02020603050405020304" pitchFamily="18" charset="0"/>
            </a:endParaRPr>
          </a:p>
          <a:p>
            <a:pPr marL="0" indent="0">
              <a:buNone/>
            </a:pPr>
            <a:endParaRPr lang="en-GB" sz="2000" dirty="0">
              <a:solidFill>
                <a:srgbClr val="0070C0"/>
              </a:solidFill>
              <a:latin typeface="Poppins"/>
              <a:cs typeface="Poppins"/>
            </a:endParaRPr>
          </a:p>
        </p:txBody>
      </p:sp>
      <p:sp>
        <p:nvSpPr>
          <p:cNvPr id="11" name="Rectangle: Rounded Corners 10">
            <a:extLst>
              <a:ext uri="{FF2B5EF4-FFF2-40B4-BE49-F238E27FC236}">
                <a16:creationId xmlns:a16="http://schemas.microsoft.com/office/drawing/2014/main" id="{D491D44A-6E60-4629-D1B9-470F1FE2434D}"/>
              </a:ext>
            </a:extLst>
          </p:cNvPr>
          <p:cNvSpPr/>
          <p:nvPr/>
        </p:nvSpPr>
        <p:spPr>
          <a:xfrm>
            <a:off x="1371599" y="3791800"/>
            <a:ext cx="9448802" cy="435915"/>
          </a:xfrm>
          <a:prstGeom prst="round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latin typeface="Poppins"/>
                <a:cs typeface="Poppins"/>
              </a:rPr>
              <a:t>Secondary Aims</a:t>
            </a:r>
          </a:p>
        </p:txBody>
      </p:sp>
      <p:sp>
        <p:nvSpPr>
          <p:cNvPr id="13" name="Rectangle: Rounded Corners 12">
            <a:extLst>
              <a:ext uri="{FF2B5EF4-FFF2-40B4-BE49-F238E27FC236}">
                <a16:creationId xmlns:a16="http://schemas.microsoft.com/office/drawing/2014/main" id="{2D2A1C9C-232F-80DE-C851-956435B333A3}"/>
              </a:ext>
            </a:extLst>
          </p:cNvPr>
          <p:cNvSpPr/>
          <p:nvPr/>
        </p:nvSpPr>
        <p:spPr>
          <a:xfrm>
            <a:off x="1371598" y="2100239"/>
            <a:ext cx="9448801" cy="435915"/>
          </a:xfrm>
          <a:prstGeom prst="round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latin typeface="Poppins"/>
                <a:cs typeface="Poppins"/>
              </a:rPr>
              <a:t>Primary Aim</a:t>
            </a:r>
          </a:p>
        </p:txBody>
      </p:sp>
    </p:spTree>
    <p:extLst>
      <p:ext uri="{BB962C8B-B14F-4D97-AF65-F5344CB8AC3E}">
        <p14:creationId xmlns:p14="http://schemas.microsoft.com/office/powerpoint/2010/main" val="3111657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Isosceles Triangle 28">
            <a:extLst>
              <a:ext uri="{FF2B5EF4-FFF2-40B4-BE49-F238E27FC236}">
                <a16:creationId xmlns:a16="http://schemas.microsoft.com/office/drawing/2014/main" id="{1D75ED29-5EC4-B113-CEB5-ED952EF6583F}"/>
              </a:ext>
            </a:extLst>
          </p:cNvPr>
          <p:cNvSpPr/>
          <p:nvPr/>
        </p:nvSpPr>
        <p:spPr>
          <a:xfrm rot="420000">
            <a:off x="8007831" y="-1117573"/>
            <a:ext cx="7548282" cy="9672916"/>
          </a:xfrm>
          <a:prstGeom prst="triangle">
            <a:avLst/>
          </a:prstGeom>
          <a:solidFill>
            <a:srgbClr val="E52511">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5">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7" descr="A picture containing graphics, circle, screenshot, font&#10;&#10;Description automatically generated">
            <a:extLst>
              <a:ext uri="{FF2B5EF4-FFF2-40B4-BE49-F238E27FC236}">
                <a16:creationId xmlns:a16="http://schemas.microsoft.com/office/drawing/2014/main" id="{D9785053-F5F0-7C8C-6997-B822A6B2B7E2}"/>
              </a:ext>
            </a:extLst>
          </p:cNvPr>
          <p:cNvPicPr>
            <a:picLocks noChangeAspect="1"/>
          </p:cNvPicPr>
          <p:nvPr/>
        </p:nvPicPr>
        <p:blipFill>
          <a:blip r:embed="rId2"/>
          <a:stretch>
            <a:fillRect/>
          </a:stretch>
        </p:blipFill>
        <p:spPr>
          <a:xfrm>
            <a:off x="204828" y="5918187"/>
            <a:ext cx="742950" cy="733425"/>
          </a:xfrm>
          <a:prstGeom prst="rect">
            <a:avLst/>
          </a:prstGeom>
        </p:spPr>
      </p:pic>
      <p:sp>
        <p:nvSpPr>
          <p:cNvPr id="78" name="Title 1">
            <a:extLst>
              <a:ext uri="{FF2B5EF4-FFF2-40B4-BE49-F238E27FC236}">
                <a16:creationId xmlns:a16="http://schemas.microsoft.com/office/drawing/2014/main" id="{1C5A1F3F-DB04-BC9D-B20E-E77D516900A3}"/>
              </a:ext>
            </a:extLst>
          </p:cNvPr>
          <p:cNvSpPr txBox="1">
            <a:spLocks/>
          </p:cNvSpPr>
          <p:nvPr/>
        </p:nvSpPr>
        <p:spPr>
          <a:xfrm>
            <a:off x="973483" y="755381"/>
            <a:ext cx="9963807" cy="6074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4472C4"/>
                </a:solidFill>
                <a:latin typeface="Poppins"/>
                <a:ea typeface="+mj-lt"/>
                <a:cs typeface="Poppins"/>
              </a:rPr>
              <a:t>Methods</a:t>
            </a:r>
            <a:endParaRPr lang="en-US" dirty="0"/>
          </a:p>
        </p:txBody>
      </p:sp>
      <p:cxnSp>
        <p:nvCxnSpPr>
          <p:cNvPr id="80" name="Straight Arrow Connector 79">
            <a:extLst>
              <a:ext uri="{FF2B5EF4-FFF2-40B4-BE49-F238E27FC236}">
                <a16:creationId xmlns:a16="http://schemas.microsoft.com/office/drawing/2014/main" id="{0FB9395C-777B-DE9C-A1D1-1337F0368B63}"/>
              </a:ext>
            </a:extLst>
          </p:cNvPr>
          <p:cNvCxnSpPr/>
          <p:nvPr/>
        </p:nvCxnSpPr>
        <p:spPr>
          <a:xfrm flipV="1">
            <a:off x="2053819" y="1479828"/>
            <a:ext cx="7820626" cy="11575"/>
          </a:xfrm>
          <a:prstGeom prst="straightConnector1">
            <a:avLst/>
          </a:prstGeom>
          <a:ln>
            <a:solidFill>
              <a:srgbClr val="005EB8"/>
            </a:solidFill>
          </a:ln>
        </p:spPr>
        <p:style>
          <a:lnRef idx="1">
            <a:schemeClr val="accent1"/>
          </a:lnRef>
          <a:fillRef idx="0">
            <a:schemeClr val="accent1"/>
          </a:fillRef>
          <a:effectRef idx="0">
            <a:schemeClr val="accent1"/>
          </a:effectRef>
          <a:fontRef idx="minor">
            <a:schemeClr val="tx1"/>
          </a:fontRef>
        </p:style>
      </p:cxnSp>
      <p:pic>
        <p:nvPicPr>
          <p:cNvPr id="119" name="Picture 119" descr="A picture containing text, clothing, footwear, screenshot&#10;&#10;Description automatically generated">
            <a:extLst>
              <a:ext uri="{FF2B5EF4-FFF2-40B4-BE49-F238E27FC236}">
                <a16:creationId xmlns:a16="http://schemas.microsoft.com/office/drawing/2014/main" id="{7BC64923-2A2F-692A-A3CC-9FD2C463604F}"/>
              </a:ext>
            </a:extLst>
          </p:cNvPr>
          <p:cNvPicPr>
            <a:picLocks noGrp="1" noChangeAspect="1"/>
          </p:cNvPicPr>
          <p:nvPr>
            <p:ph idx="1"/>
          </p:nvPr>
        </p:nvPicPr>
        <p:blipFill>
          <a:blip r:embed="rId3"/>
          <a:stretch>
            <a:fillRect/>
          </a:stretch>
        </p:blipFill>
        <p:spPr>
          <a:xfrm>
            <a:off x="1472703" y="1554228"/>
            <a:ext cx="9559743" cy="4528789"/>
          </a:xfrm>
        </p:spPr>
      </p:pic>
    </p:spTree>
    <p:extLst>
      <p:ext uri="{BB962C8B-B14F-4D97-AF65-F5344CB8AC3E}">
        <p14:creationId xmlns:p14="http://schemas.microsoft.com/office/powerpoint/2010/main" val="74009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7D498EB8-82FE-9342-0FD9-E31D7EE6F58A}"/>
              </a:ext>
            </a:extLst>
          </p:cNvPr>
          <p:cNvSpPr/>
          <p:nvPr/>
        </p:nvSpPr>
        <p:spPr>
          <a:xfrm rot="420000">
            <a:off x="-4476443" y="-2140532"/>
            <a:ext cx="7548282" cy="9672916"/>
          </a:xfrm>
          <a:prstGeom prst="triangle">
            <a:avLst/>
          </a:prstGeom>
          <a:solidFill>
            <a:srgbClr val="E52511">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DFD007-0358-401A-81AA-751A2F8A91A2}"/>
              </a:ext>
            </a:extLst>
          </p:cNvPr>
          <p:cNvSpPr>
            <a:spLocks noGrp="1"/>
          </p:cNvSpPr>
          <p:nvPr>
            <p:ph type="title"/>
          </p:nvPr>
        </p:nvSpPr>
        <p:spPr>
          <a:xfrm>
            <a:off x="973483" y="755381"/>
            <a:ext cx="9963807" cy="607426"/>
          </a:xfrm>
        </p:spPr>
        <p:txBody>
          <a:bodyPr>
            <a:noAutofit/>
          </a:bodyPr>
          <a:lstStyle/>
          <a:p>
            <a:pPr algn="ctr"/>
            <a:r>
              <a:rPr lang="en-US" sz="3600" b="1" dirty="0">
                <a:solidFill>
                  <a:srgbClr val="4472C4"/>
                </a:solidFill>
                <a:latin typeface="Poppins"/>
                <a:ea typeface="+mj-lt"/>
                <a:cs typeface="Poppins"/>
              </a:rPr>
              <a:t>Findings</a:t>
            </a:r>
            <a:endParaRPr lang="en-US" dirty="0"/>
          </a:p>
        </p:txBody>
      </p:sp>
      <p:pic>
        <p:nvPicPr>
          <p:cNvPr id="4" name="Picture 7" descr="A picture containing graphics, circle, screenshot, font&#10;&#10;Description automatically generated">
            <a:extLst>
              <a:ext uri="{FF2B5EF4-FFF2-40B4-BE49-F238E27FC236}">
                <a16:creationId xmlns:a16="http://schemas.microsoft.com/office/drawing/2014/main" id="{CDACA00F-908B-AB45-C0AA-0125CA9CBABB}"/>
              </a:ext>
            </a:extLst>
          </p:cNvPr>
          <p:cNvPicPr>
            <a:picLocks noChangeAspect="1"/>
          </p:cNvPicPr>
          <p:nvPr/>
        </p:nvPicPr>
        <p:blipFill>
          <a:blip r:embed="rId2"/>
          <a:stretch>
            <a:fillRect/>
          </a:stretch>
        </p:blipFill>
        <p:spPr>
          <a:xfrm>
            <a:off x="204828" y="5918187"/>
            <a:ext cx="742950" cy="733425"/>
          </a:xfrm>
          <a:prstGeom prst="rect">
            <a:avLst/>
          </a:prstGeom>
        </p:spPr>
      </p:pic>
      <p:cxnSp>
        <p:nvCxnSpPr>
          <p:cNvPr id="8" name="Straight Arrow Connector 7">
            <a:extLst>
              <a:ext uri="{FF2B5EF4-FFF2-40B4-BE49-F238E27FC236}">
                <a16:creationId xmlns:a16="http://schemas.microsoft.com/office/drawing/2014/main" id="{74F3CF22-FC9F-8FDE-AE9B-288C81F3BA1C}"/>
              </a:ext>
            </a:extLst>
          </p:cNvPr>
          <p:cNvCxnSpPr/>
          <p:nvPr/>
        </p:nvCxnSpPr>
        <p:spPr>
          <a:xfrm flipV="1">
            <a:off x="2053819" y="1479828"/>
            <a:ext cx="7820626" cy="11575"/>
          </a:xfrm>
          <a:prstGeom prst="straightConnector1">
            <a:avLst/>
          </a:prstGeom>
          <a:ln>
            <a:solidFill>
              <a:srgbClr val="005EB8"/>
            </a:solidFill>
          </a:ln>
        </p:spPr>
        <p:style>
          <a:lnRef idx="1">
            <a:schemeClr val="accent1"/>
          </a:lnRef>
          <a:fillRef idx="0">
            <a:schemeClr val="accent1"/>
          </a:fillRef>
          <a:effectRef idx="0">
            <a:schemeClr val="accent1"/>
          </a:effectRef>
          <a:fontRef idx="minor">
            <a:schemeClr val="tx1"/>
          </a:fontRef>
        </p:style>
      </p:cxnSp>
      <p:pic>
        <p:nvPicPr>
          <p:cNvPr id="7" name="Picture 9" descr="A picture containing text, screenshot, font&#10;&#10;Description automatically generated">
            <a:extLst>
              <a:ext uri="{FF2B5EF4-FFF2-40B4-BE49-F238E27FC236}">
                <a16:creationId xmlns:a16="http://schemas.microsoft.com/office/drawing/2014/main" id="{8B4733C7-D398-4E6C-C4E7-AA29A8196678}"/>
              </a:ext>
            </a:extLst>
          </p:cNvPr>
          <p:cNvPicPr>
            <a:picLocks noChangeAspect="1"/>
          </p:cNvPicPr>
          <p:nvPr/>
        </p:nvPicPr>
        <p:blipFill>
          <a:blip r:embed="rId3"/>
          <a:stretch>
            <a:fillRect/>
          </a:stretch>
        </p:blipFill>
        <p:spPr>
          <a:xfrm>
            <a:off x="893523" y="1607674"/>
            <a:ext cx="10415391" cy="4916130"/>
          </a:xfrm>
          <a:prstGeom prst="rect">
            <a:avLst/>
          </a:prstGeom>
        </p:spPr>
      </p:pic>
    </p:spTree>
    <p:extLst>
      <p:ext uri="{BB962C8B-B14F-4D97-AF65-F5344CB8AC3E}">
        <p14:creationId xmlns:p14="http://schemas.microsoft.com/office/powerpoint/2010/main" val="5050311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1751</Words>
  <Application>Microsoft Office PowerPoint</Application>
  <PresentationFormat>Widescreen</PresentationFormat>
  <Paragraphs>83</Paragraphs>
  <Slides>16</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Average</vt:lpstr>
      <vt:lpstr>Calibri</vt:lpstr>
      <vt:lpstr>Calibri Light</vt:lpstr>
      <vt:lpstr>Cambria Math</vt:lpstr>
      <vt:lpstr>Georgia</vt:lpstr>
      <vt:lpstr>Poppins</vt:lpstr>
      <vt:lpstr>Office Theme</vt:lpstr>
      <vt:lpstr>PowerPoint Presentation</vt:lpstr>
      <vt:lpstr>Moral Injury? </vt:lpstr>
      <vt:lpstr>Potential Morally Injurious Events</vt:lpstr>
      <vt:lpstr>PowerPoint Presentation</vt:lpstr>
      <vt:lpstr>Potentially morally injurious events (PMIEs) and mental health outcomes in HCWs</vt:lpstr>
      <vt:lpstr>Types of potentially morally injurious events (PMIEs) in HCWs</vt:lpstr>
      <vt:lpstr>Qualitative Study – Moral Injury </vt:lpstr>
      <vt:lpstr>PowerPoint Presentation</vt:lpstr>
      <vt:lpstr>Findings</vt:lpstr>
      <vt:lpstr>Impact of PMIE</vt:lpstr>
      <vt:lpstr>Adaptive management of moral distress</vt:lpstr>
      <vt:lpstr>Recommendations for change</vt:lpstr>
      <vt:lpstr>PowerPoint Presentation</vt:lpstr>
      <vt:lpstr>PowerPoint Presentation</vt:lpstr>
      <vt:lpstr>PowerPoint Presentation</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 hurts your heart”: frontline healthcare worker experiences of moral injury during the COVID-19 pandemic</dc:title>
  <dc:creator>Hegarty, Siobhan</dc:creator>
  <cp:lastModifiedBy>neil greenberg</cp:lastModifiedBy>
  <cp:revision>189</cp:revision>
  <dcterms:created xsi:type="dcterms:W3CDTF">2022-04-19T12:45:25Z</dcterms:created>
  <dcterms:modified xsi:type="dcterms:W3CDTF">2023-06-28T15:58:56Z</dcterms:modified>
</cp:coreProperties>
</file>