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494" r:id="rId2"/>
    <p:sldId id="512" r:id="rId3"/>
    <p:sldId id="511" r:id="rId4"/>
    <p:sldId id="270" r:id="rId5"/>
    <p:sldId id="365" r:id="rId6"/>
    <p:sldId id="366" r:id="rId7"/>
    <p:sldId id="509" r:id="rId8"/>
    <p:sldId id="367" r:id="rId9"/>
    <p:sldId id="368" r:id="rId10"/>
    <p:sldId id="369" r:id="rId11"/>
    <p:sldId id="272" r:id="rId12"/>
    <p:sldId id="513" r:id="rId13"/>
    <p:sldId id="496" r:id="rId14"/>
    <p:sldId id="371" r:id="rId15"/>
    <p:sldId id="506" r:id="rId16"/>
    <p:sldId id="50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F2BB5E"/>
    <a:srgbClr val="F3666A"/>
    <a:srgbClr val="39B2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71313" autoAdjust="0"/>
  </p:normalViewPr>
  <p:slideViewPr>
    <p:cSldViewPr snapToGrid="0">
      <p:cViewPr varScale="1">
        <p:scale>
          <a:sx n="76" d="100"/>
          <a:sy n="76" d="100"/>
        </p:scale>
        <p:origin x="12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D0AB8-E76B-44B5-B298-576961D8C7D8}" type="datetimeFigureOut">
              <a:rPr lang="en-GB" smtClean="0"/>
              <a:t>03/07/2023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CD1ACF-AAA0-463C-83B7-BD2C1FC632DE}" type="slidenum">
              <a:rPr lang="en-GB" smtClean="0"/>
              <a:t>‹#›</a:t>
            </a:fld>
            <a:endParaRPr lang="en-GB"/>
          </a:p>
        </p:txBody>
      </p:sp>
    </p:spTree>
    <p:extLst>
      <p:ext uri="{BB962C8B-B14F-4D97-AF65-F5344CB8AC3E}">
        <p14:creationId xmlns:p14="http://schemas.microsoft.com/office/powerpoint/2010/main" val="3924783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CD1ACF-AAA0-463C-83B7-BD2C1FC632DE}" type="slidenum">
              <a:rPr lang="en-GB" smtClean="0"/>
              <a:t>1</a:t>
            </a:fld>
            <a:endParaRPr lang="en-GB"/>
          </a:p>
        </p:txBody>
      </p:sp>
    </p:spTree>
    <p:extLst>
      <p:ext uri="{BB962C8B-B14F-4D97-AF65-F5344CB8AC3E}">
        <p14:creationId xmlns:p14="http://schemas.microsoft.com/office/powerpoint/2010/main" val="28028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Yu Mincho" panose="02020400000000000000" pitchFamily="18" charset="-128"/>
                <a:cs typeface="Arial" panose="020B0604020202020204" pitchFamily="34" charset="0"/>
              </a:rPr>
              <a:t>The estimated incidence risk of first-time suicide attempts was 3.9% (95% CI=3.4%, 4.4%; n=244/6,323 people who had not reported previous suicide attempts at Time 1 and also completed Time 2). The estimated incidence risk of first-time non-suicidal self-injury was 6.1% (95% CI=5.5%, 6.7%; n=360/5,949 people who had not reported previous non-suicidal self-injury at Time 1 and completed Time 2).</a:t>
            </a:r>
            <a:endParaRPr lang="en-GB" dirty="0"/>
          </a:p>
        </p:txBody>
      </p:sp>
      <p:sp>
        <p:nvSpPr>
          <p:cNvPr id="4" name="Slide Number Placeholder 3"/>
          <p:cNvSpPr>
            <a:spLocks noGrp="1"/>
          </p:cNvSpPr>
          <p:nvPr>
            <p:ph type="sldNum" sz="quarter" idx="5"/>
          </p:nvPr>
        </p:nvSpPr>
        <p:spPr/>
        <p:txBody>
          <a:bodyPr/>
          <a:lstStyle/>
          <a:p>
            <a:fld id="{C3CD1ACF-AAA0-463C-83B7-BD2C1FC632DE}" type="slidenum">
              <a:rPr lang="en-GB" smtClean="0"/>
              <a:t>6</a:t>
            </a:fld>
            <a:endParaRPr lang="en-GB"/>
          </a:p>
        </p:txBody>
      </p:sp>
    </p:spTree>
    <p:extLst>
      <p:ext uri="{BB962C8B-B14F-4D97-AF65-F5344CB8AC3E}">
        <p14:creationId xmlns:p14="http://schemas.microsoft.com/office/powerpoint/2010/main" val="3512038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Yu Mincho" panose="02020400000000000000" pitchFamily="18" charset="-128"/>
                <a:cs typeface="Arial" panose="020B0604020202020204" pitchFamily="34" charset="0"/>
              </a:rPr>
              <a:t>The estimated incidence risk of first-time suicide attempts was 3.9% (95% CI=3.4%, 4.4%; n=244/6,323 people who had not reported previous suicide attempts at Time 1 and also completed Time 2). The estimated incidence risk of first-time non-suicidal self-injury was 6.1% (95% CI=5.5%, 6.7%; n=360/5,949 people who had not reported previous non-suicidal self-injury at Time 1 and completed Time 2).</a:t>
            </a:r>
            <a:endParaRPr lang="en-GB" dirty="0"/>
          </a:p>
        </p:txBody>
      </p:sp>
      <p:sp>
        <p:nvSpPr>
          <p:cNvPr id="4" name="Slide Number Placeholder 3"/>
          <p:cNvSpPr>
            <a:spLocks noGrp="1"/>
          </p:cNvSpPr>
          <p:nvPr>
            <p:ph type="sldNum" sz="quarter" idx="5"/>
          </p:nvPr>
        </p:nvSpPr>
        <p:spPr/>
        <p:txBody>
          <a:bodyPr/>
          <a:lstStyle/>
          <a:p>
            <a:fld id="{C3CD1ACF-AAA0-463C-83B7-BD2C1FC632DE}" type="slidenum">
              <a:rPr lang="en-GB" smtClean="0"/>
              <a:t>7</a:t>
            </a:fld>
            <a:endParaRPr lang="en-GB"/>
          </a:p>
        </p:txBody>
      </p:sp>
    </p:spTree>
    <p:extLst>
      <p:ext uri="{BB962C8B-B14F-4D97-AF65-F5344CB8AC3E}">
        <p14:creationId xmlns:p14="http://schemas.microsoft.com/office/powerpoint/2010/main" val="17941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CD1ACF-AAA0-463C-83B7-BD2C1FC632DE}" type="slidenum">
              <a:rPr lang="en-GB" smtClean="0"/>
              <a:t>11</a:t>
            </a:fld>
            <a:endParaRPr lang="en-GB"/>
          </a:p>
        </p:txBody>
      </p:sp>
    </p:spTree>
    <p:extLst>
      <p:ext uri="{BB962C8B-B14F-4D97-AF65-F5344CB8AC3E}">
        <p14:creationId xmlns:p14="http://schemas.microsoft.com/office/powerpoint/2010/main" val="102850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78B-3D79-3283-CF62-4BA2C967A40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DAF19D8-CE88-EB39-C6F6-B195004A52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A73A7A5-B5FE-2657-F9BD-C3D5D97B160F}"/>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5" name="Footer Placeholder 4">
            <a:extLst>
              <a:ext uri="{FF2B5EF4-FFF2-40B4-BE49-F238E27FC236}">
                <a16:creationId xmlns:a16="http://schemas.microsoft.com/office/drawing/2014/main" id="{F848B866-926C-E8DD-9E95-F75446499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D3A64-C49F-58D4-7332-E7134AB122D5}"/>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347466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998E2-709E-6B6B-DC30-B4D0A8C264F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FC6ACB5-95A1-B516-31F6-C0B73E1C9E0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20DB388-9F4E-FA59-E45B-2FCA746A1353}"/>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5" name="Footer Placeholder 4">
            <a:extLst>
              <a:ext uri="{FF2B5EF4-FFF2-40B4-BE49-F238E27FC236}">
                <a16:creationId xmlns:a16="http://schemas.microsoft.com/office/drawing/2014/main" id="{CA9D3BF1-C2C0-8908-1FDC-D8445ECFA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FC889-11D5-9518-C9E4-BE429F6BBBCD}"/>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64403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4DDFF6-593D-2159-70DC-F5F5DE9D77A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CB8502C-F2FB-87F7-5830-ADB987BA55A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986E076-559F-343F-0A2F-2123F86661C6}"/>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5" name="Footer Placeholder 4">
            <a:extLst>
              <a:ext uri="{FF2B5EF4-FFF2-40B4-BE49-F238E27FC236}">
                <a16:creationId xmlns:a16="http://schemas.microsoft.com/office/drawing/2014/main" id="{C676AD14-44EA-0B3F-0F4C-30E2E64E7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9F862-E1EC-450E-E997-842B143885D7}"/>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62625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3DC05-D285-5094-D33B-4C1EDD8F57A9}"/>
              </a:ext>
            </a:extLst>
          </p:cNvPr>
          <p:cNvSpPr>
            <a:spLocks noGrp="1"/>
          </p:cNvSpPr>
          <p:nvPr>
            <p:ph type="title"/>
          </p:nvPr>
        </p:nvSpPr>
        <p:spPr/>
        <p:txBody>
          <a:bodyPr/>
          <a:lstStyle>
            <a:lvl1pPr>
              <a:defRPr b="1">
                <a:solidFill>
                  <a:schemeClr val="accent1">
                    <a:lumMod val="75000"/>
                  </a:schemeClr>
                </a:solidFill>
                <a:latin typeface="Poppins" panose="00000500000000000000" pitchFamily="2" charset="0"/>
                <a:cs typeface="Poppins" panose="00000500000000000000" pitchFamily="2"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848659CD-260F-40FB-0A3F-9B98026D2A67}"/>
              </a:ext>
            </a:extLst>
          </p:cNvPr>
          <p:cNvSpPr>
            <a:spLocks noGrp="1"/>
          </p:cNvSpPr>
          <p:nvPr>
            <p:ph idx="1"/>
          </p:nvPr>
        </p:nvSpPr>
        <p:spPr/>
        <p:txBody>
          <a:bodyPr/>
          <a:lstStyle>
            <a:lvl1pPr>
              <a:defRPr>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3413E980-B6FA-21CB-AD6A-B95B7A39FD06}"/>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5" name="Footer Placeholder 4">
            <a:extLst>
              <a:ext uri="{FF2B5EF4-FFF2-40B4-BE49-F238E27FC236}">
                <a16:creationId xmlns:a16="http://schemas.microsoft.com/office/drawing/2014/main" id="{5C505E1F-4AFD-65FA-1083-5269EC025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7A1926-4B92-0E01-B13D-AE68C86C2E4B}"/>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7837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6BBFE-56A8-5523-F449-EA3775D9F63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EC3D825-73EE-CBB4-F4BD-EC4A224F52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711811A-C2FD-0D80-286B-88253B54672E}"/>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5" name="Footer Placeholder 4">
            <a:extLst>
              <a:ext uri="{FF2B5EF4-FFF2-40B4-BE49-F238E27FC236}">
                <a16:creationId xmlns:a16="http://schemas.microsoft.com/office/drawing/2014/main" id="{2C44C948-7083-81BC-BB76-87C3220CB4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569F96-EA9C-F739-F640-F5427035897C}"/>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17849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BD652-F2EE-A29C-4E8A-60A4DA9BD85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A46FFD8-7790-A7EF-140F-E8B527A1554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6AB3496-994D-19E5-388C-E5079920E27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40211F3-FE1D-2393-ED42-D65DE6D16695}"/>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6" name="Footer Placeholder 5">
            <a:extLst>
              <a:ext uri="{FF2B5EF4-FFF2-40B4-BE49-F238E27FC236}">
                <a16:creationId xmlns:a16="http://schemas.microsoft.com/office/drawing/2014/main" id="{3AB437F3-A008-00C9-5D70-878C113D79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90BD8-4478-F6E6-DF45-0BF54EDF7CFD}"/>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139404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1188-122E-744A-9026-E802787458C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83E2B5B-4F26-9FD1-0C81-34B39A042B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094F0BD-82C8-835F-07A4-36BD181AD64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9927347-235A-FDCA-770F-50146AE68E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68DD000-EADF-7D2F-18C8-DDE45F253E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821D3DE-E5E4-5E80-36E4-BB6C4F311B08}"/>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8" name="Footer Placeholder 7">
            <a:extLst>
              <a:ext uri="{FF2B5EF4-FFF2-40B4-BE49-F238E27FC236}">
                <a16:creationId xmlns:a16="http://schemas.microsoft.com/office/drawing/2014/main" id="{1AD69883-000A-2076-0CCE-A120EE542E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7CB43E-7A45-5F67-1C1F-BAD8EC949F0C}"/>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228892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D81A7-5C7D-58EE-29F3-761676BF5B1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9C07EB8-7CAD-F154-909C-624B32601975}"/>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4" name="Footer Placeholder 3">
            <a:extLst>
              <a:ext uri="{FF2B5EF4-FFF2-40B4-BE49-F238E27FC236}">
                <a16:creationId xmlns:a16="http://schemas.microsoft.com/office/drawing/2014/main" id="{10DAB624-ADEA-8C25-E94F-361DD71297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80F8CE-565B-CB6F-0CE1-9AE0A77754D7}"/>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330272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A7D557-7BB3-022A-F77A-8F05C2C512A5}"/>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3" name="Footer Placeholder 2">
            <a:extLst>
              <a:ext uri="{FF2B5EF4-FFF2-40B4-BE49-F238E27FC236}">
                <a16:creationId xmlns:a16="http://schemas.microsoft.com/office/drawing/2014/main" id="{5074FA39-30BA-4548-7F01-030ABDF161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DE6D31-A4E0-6AA2-EBB1-298357A78C83}"/>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100027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F967-3D87-8C55-0B18-D1F3E3FB0D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B0D46A6-AB50-15EB-569C-107DB6EDE2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951E445-84F7-4ED1-A592-620BE9498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B5D41D5-0FBC-5629-9F79-D4ABB2FDD233}"/>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6" name="Footer Placeholder 5">
            <a:extLst>
              <a:ext uri="{FF2B5EF4-FFF2-40B4-BE49-F238E27FC236}">
                <a16:creationId xmlns:a16="http://schemas.microsoft.com/office/drawing/2014/main" id="{211DB5E5-B6D2-9CF6-516E-5BFBC15D30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18665-4CA0-8621-5652-3458D15E1FB0}"/>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234515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12803-DB2D-FA2A-A503-07B8F17F83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B727A88-F639-E0FF-AF8B-A0632356D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DCD0D9-AB26-E12D-19A8-81690DE0A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31A6B5-D5F0-97DB-3D2B-3912149677EF}"/>
              </a:ext>
            </a:extLst>
          </p:cNvPr>
          <p:cNvSpPr>
            <a:spLocks noGrp="1"/>
          </p:cNvSpPr>
          <p:nvPr>
            <p:ph type="dt" sz="half" idx="10"/>
          </p:nvPr>
        </p:nvSpPr>
        <p:spPr/>
        <p:txBody>
          <a:bodyPr/>
          <a:lstStyle/>
          <a:p>
            <a:fld id="{1988B3E9-F9B9-C945-86A4-E82E9A1A4341}" type="datetimeFigureOut">
              <a:rPr lang="en-US" smtClean="0"/>
              <a:t>7/3/2023</a:t>
            </a:fld>
            <a:endParaRPr lang="en-US"/>
          </a:p>
        </p:txBody>
      </p:sp>
      <p:sp>
        <p:nvSpPr>
          <p:cNvPr id="6" name="Footer Placeholder 5">
            <a:extLst>
              <a:ext uri="{FF2B5EF4-FFF2-40B4-BE49-F238E27FC236}">
                <a16:creationId xmlns:a16="http://schemas.microsoft.com/office/drawing/2014/main" id="{F4715240-9B2E-4BA1-D0FC-C60E771225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A7B23A-A550-766B-1EDF-CCC1A71BA9BB}"/>
              </a:ext>
            </a:extLst>
          </p:cNvPr>
          <p:cNvSpPr>
            <a:spLocks noGrp="1"/>
          </p:cNvSpPr>
          <p:nvPr>
            <p:ph type="sldNum" sz="quarter" idx="12"/>
          </p:nvPr>
        </p:nvSpPr>
        <p:spPr/>
        <p:txBody>
          <a:bodyPr/>
          <a:lstStyle/>
          <a:p>
            <a:fld id="{65DE8F99-ABDB-7545-AB07-56640983BFAD}" type="slidenum">
              <a:rPr lang="en-US" smtClean="0"/>
              <a:t>‹#›</a:t>
            </a:fld>
            <a:endParaRPr lang="en-US"/>
          </a:p>
        </p:txBody>
      </p:sp>
    </p:spTree>
    <p:extLst>
      <p:ext uri="{BB962C8B-B14F-4D97-AF65-F5344CB8AC3E}">
        <p14:creationId xmlns:p14="http://schemas.microsoft.com/office/powerpoint/2010/main" val="3620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671329-F807-D5BB-C536-4FDBE0B92F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CD78EAF-2E79-E47B-A06D-4072EE882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E33B45-A343-856F-F085-D3B94CA556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8B3E9-F9B9-C945-86A4-E82E9A1A4341}" type="datetimeFigureOut">
              <a:rPr lang="en-US" smtClean="0"/>
              <a:t>7/3/2023</a:t>
            </a:fld>
            <a:endParaRPr lang="en-US"/>
          </a:p>
        </p:txBody>
      </p:sp>
      <p:sp>
        <p:nvSpPr>
          <p:cNvPr id="5" name="Footer Placeholder 4">
            <a:extLst>
              <a:ext uri="{FF2B5EF4-FFF2-40B4-BE49-F238E27FC236}">
                <a16:creationId xmlns:a16="http://schemas.microsoft.com/office/drawing/2014/main" id="{83FB8300-1E49-7B19-16B7-22687386A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CD134C-631A-A23B-9D6B-87C5EF9CA2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E8F99-ABDB-7545-AB07-56640983BFAD}" type="slidenum">
              <a:rPr lang="en-US" smtClean="0"/>
              <a:t>‹#›</a:t>
            </a:fld>
            <a:endParaRPr lang="en-US"/>
          </a:p>
        </p:txBody>
      </p:sp>
    </p:spTree>
    <p:extLst>
      <p:ext uri="{BB962C8B-B14F-4D97-AF65-F5344CB8AC3E}">
        <p14:creationId xmlns:p14="http://schemas.microsoft.com/office/powerpoint/2010/main" val="3029808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hscheck.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Lamb@ucl.ac.uk"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nhscheck.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journals.plos.org/plosone/article?id=10.1371/journal.pone.0286207#sec005"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7BD522A6-CFE8-F0C7-611B-F42ACBFE745C}"/>
              </a:ext>
            </a:extLst>
          </p:cNvPr>
          <p:cNvSpPr txBox="1"/>
          <p:nvPr/>
        </p:nvSpPr>
        <p:spPr>
          <a:xfrm>
            <a:off x="6582335" y="1281959"/>
            <a:ext cx="5267182" cy="4950137"/>
          </a:xfrm>
          <a:prstGeom prst="rect">
            <a:avLst/>
          </a:prstGeom>
        </p:spPr>
        <p:txBody>
          <a:bodyPr vert="horz" lIns="91440" tIns="45720" rIns="91440" bIns="45720" rtlCol="0" anchor="t">
            <a:normAutofit/>
          </a:bodyPr>
          <a:lstStyle/>
          <a:p>
            <a:pPr>
              <a:lnSpc>
                <a:spcPct val="90000"/>
              </a:lnSpc>
              <a:spcBef>
                <a:spcPct val="0"/>
              </a:spcBef>
              <a:spcAft>
                <a:spcPts val="600"/>
              </a:spcAft>
            </a:pPr>
            <a:r>
              <a:rPr lang="en-GB" sz="3200" kern="1200" dirty="0">
                <a:solidFill>
                  <a:schemeClr val="tx2"/>
                </a:solidFill>
                <a:latin typeface="+mj-lt"/>
                <a:ea typeface="+mj-ea"/>
                <a:cs typeface="+mj-cs"/>
              </a:rPr>
              <a:t>Suicidal thoughts and behaviour among healthcare workers in England during the COVID-19 pandemic: a longitudinal study</a:t>
            </a:r>
            <a:endParaRPr lang="en-GB" sz="2500" b="1" dirty="0">
              <a:solidFill>
                <a:schemeClr val="tx2"/>
              </a:solidFill>
              <a:latin typeface="+mj-lt"/>
              <a:ea typeface="+mj-ea"/>
              <a:cs typeface="+mj-cs"/>
            </a:endParaRPr>
          </a:p>
          <a:p>
            <a:pPr>
              <a:lnSpc>
                <a:spcPct val="90000"/>
              </a:lnSpc>
              <a:spcBef>
                <a:spcPct val="0"/>
              </a:spcBef>
              <a:spcAft>
                <a:spcPts val="600"/>
              </a:spcAft>
            </a:pPr>
            <a:endParaRPr lang="en-GB" sz="2500" b="1" dirty="0">
              <a:solidFill>
                <a:schemeClr val="tx2"/>
              </a:solidFill>
              <a:latin typeface="+mj-lt"/>
              <a:ea typeface="+mj-ea"/>
              <a:cs typeface="+mj-cs"/>
            </a:endParaRPr>
          </a:p>
          <a:p>
            <a:pPr>
              <a:lnSpc>
                <a:spcPct val="90000"/>
              </a:lnSpc>
              <a:spcBef>
                <a:spcPct val="0"/>
              </a:spcBef>
              <a:spcAft>
                <a:spcPts val="600"/>
              </a:spcAft>
            </a:pPr>
            <a:r>
              <a:rPr lang="en-GB" sz="2500" b="1" kern="1200" dirty="0">
                <a:solidFill>
                  <a:schemeClr val="tx2"/>
                </a:solidFill>
                <a:latin typeface="+mj-lt"/>
                <a:ea typeface="+mj-ea"/>
                <a:cs typeface="+mj-cs"/>
                <a:hlinkClick r:id="rId3"/>
              </a:rPr>
              <a:t>http://nhscheck.org</a:t>
            </a:r>
            <a:r>
              <a:rPr lang="en-GB" sz="2500" b="1" kern="1200" dirty="0">
                <a:solidFill>
                  <a:schemeClr val="tx2"/>
                </a:solidFill>
                <a:latin typeface="+mj-lt"/>
                <a:ea typeface="+mj-ea"/>
                <a:cs typeface="+mj-cs"/>
              </a:rPr>
              <a:t> </a:t>
            </a:r>
          </a:p>
          <a:p>
            <a:pPr>
              <a:lnSpc>
                <a:spcPct val="90000"/>
              </a:lnSpc>
              <a:spcBef>
                <a:spcPct val="0"/>
              </a:spcBef>
              <a:spcAft>
                <a:spcPts val="600"/>
              </a:spcAft>
            </a:pPr>
            <a:r>
              <a:rPr lang="en-US" sz="2500" b="1" kern="1200" dirty="0">
                <a:solidFill>
                  <a:schemeClr val="tx2"/>
                </a:solidFill>
                <a:latin typeface="+mj-lt"/>
                <a:ea typeface="+mj-ea"/>
                <a:cs typeface="+mj-cs"/>
              </a:rPr>
              <a:t>      @NHSCHECK1</a:t>
            </a:r>
          </a:p>
          <a:p>
            <a:pPr>
              <a:lnSpc>
                <a:spcPct val="90000"/>
              </a:lnSpc>
              <a:spcBef>
                <a:spcPct val="0"/>
              </a:spcBef>
              <a:spcAft>
                <a:spcPts val="600"/>
              </a:spcAft>
            </a:pPr>
            <a:endParaRPr lang="en-US" sz="2500" b="1" kern="1200" dirty="0">
              <a:solidFill>
                <a:schemeClr val="tx2"/>
              </a:solidFill>
              <a:latin typeface="+mj-lt"/>
              <a:ea typeface="+mj-ea"/>
              <a:cs typeface="+mj-cs"/>
            </a:endParaRPr>
          </a:p>
        </p:txBody>
      </p:sp>
      <p:pic>
        <p:nvPicPr>
          <p:cNvPr id="2" name="Picture 1">
            <a:extLst>
              <a:ext uri="{FF2B5EF4-FFF2-40B4-BE49-F238E27FC236}">
                <a16:creationId xmlns:a16="http://schemas.microsoft.com/office/drawing/2014/main" id="{3D112DFF-DEF2-53BB-3214-7BB55EE4D810}"/>
              </a:ext>
            </a:extLst>
          </p:cNvPr>
          <p:cNvPicPr>
            <a:picLocks noChangeAspect="1"/>
          </p:cNvPicPr>
          <p:nvPr/>
        </p:nvPicPr>
        <p:blipFill>
          <a:blip r:embed="rId4"/>
          <a:stretch>
            <a:fillRect/>
          </a:stretch>
        </p:blipFill>
        <p:spPr>
          <a:xfrm>
            <a:off x="5534442" y="3966710"/>
            <a:ext cx="356803" cy="293499"/>
          </a:xfrm>
          <a:prstGeom prst="rect">
            <a:avLst/>
          </a:prstGeom>
        </p:spPr>
      </p:pic>
      <p:pic>
        <p:nvPicPr>
          <p:cNvPr id="7" name="Picture 6">
            <a:extLst>
              <a:ext uri="{FF2B5EF4-FFF2-40B4-BE49-F238E27FC236}">
                <a16:creationId xmlns:a16="http://schemas.microsoft.com/office/drawing/2014/main" id="{56A3B12F-C5C0-FF64-156E-0533653CFED7}"/>
              </a:ext>
            </a:extLst>
          </p:cNvPr>
          <p:cNvPicPr>
            <a:picLocks noChangeAspect="1"/>
          </p:cNvPicPr>
          <p:nvPr/>
        </p:nvPicPr>
        <p:blipFill rotWithShape="1">
          <a:blip r:embed="rId5"/>
          <a:srcRect l="19965" t="20208" r="40647" b="11354"/>
          <a:stretch/>
        </p:blipFill>
        <p:spPr>
          <a:xfrm>
            <a:off x="0" y="0"/>
            <a:ext cx="6315075" cy="6857857"/>
          </a:xfrm>
          <a:prstGeom prst="rect">
            <a:avLst/>
          </a:prstGeom>
        </p:spPr>
      </p:pic>
      <p:pic>
        <p:nvPicPr>
          <p:cNvPr id="8" name="Picture 7">
            <a:extLst>
              <a:ext uri="{FF2B5EF4-FFF2-40B4-BE49-F238E27FC236}">
                <a16:creationId xmlns:a16="http://schemas.microsoft.com/office/drawing/2014/main" id="{30AED103-308A-C31C-FF81-7BE8DCF2A177}"/>
              </a:ext>
            </a:extLst>
          </p:cNvPr>
          <p:cNvPicPr>
            <a:picLocks noChangeAspect="1"/>
          </p:cNvPicPr>
          <p:nvPr/>
        </p:nvPicPr>
        <p:blipFill>
          <a:blip r:embed="rId4"/>
          <a:stretch>
            <a:fillRect/>
          </a:stretch>
        </p:blipFill>
        <p:spPr>
          <a:xfrm>
            <a:off x="6694098" y="4498129"/>
            <a:ext cx="356803" cy="293499"/>
          </a:xfrm>
          <a:prstGeom prst="rect">
            <a:avLst/>
          </a:prstGeom>
        </p:spPr>
      </p:pic>
      <p:sp>
        <p:nvSpPr>
          <p:cNvPr id="9" name="TextBox 8">
            <a:extLst>
              <a:ext uri="{FF2B5EF4-FFF2-40B4-BE49-F238E27FC236}">
                <a16:creationId xmlns:a16="http://schemas.microsoft.com/office/drawing/2014/main" id="{E40A8973-2674-62F0-96BD-2B5E29BF11D4}"/>
              </a:ext>
            </a:extLst>
          </p:cNvPr>
          <p:cNvSpPr txBox="1"/>
          <p:nvPr/>
        </p:nvSpPr>
        <p:spPr>
          <a:xfrm>
            <a:off x="6582335" y="5342150"/>
            <a:ext cx="5504226" cy="834074"/>
          </a:xfrm>
          <a:prstGeom prst="rect">
            <a:avLst/>
          </a:prstGeom>
          <a:noFill/>
        </p:spPr>
        <p:txBody>
          <a:bodyPr wrap="square">
            <a:spAutoFit/>
          </a:bodyPr>
          <a:lstStyle/>
          <a:p>
            <a:pPr>
              <a:lnSpc>
                <a:spcPct val="90000"/>
              </a:lnSpc>
              <a:spcBef>
                <a:spcPct val="0"/>
              </a:spcBef>
              <a:spcAft>
                <a:spcPts val="600"/>
              </a:spcAft>
            </a:pPr>
            <a:r>
              <a:rPr lang="en-US" sz="2400" b="1" dirty="0">
                <a:solidFill>
                  <a:schemeClr val="tx2">
                    <a:lumMod val="75000"/>
                  </a:schemeClr>
                </a:solidFill>
                <a:latin typeface="+mj-lt"/>
                <a:ea typeface="+mj-ea"/>
                <a:cs typeface="+mj-cs"/>
              </a:rPr>
              <a:t>Dr Danielle Lamb</a:t>
            </a:r>
          </a:p>
          <a:p>
            <a:pPr>
              <a:lnSpc>
                <a:spcPct val="90000"/>
              </a:lnSpc>
              <a:spcBef>
                <a:spcPct val="0"/>
              </a:spcBef>
              <a:spcAft>
                <a:spcPts val="600"/>
              </a:spcAft>
            </a:pPr>
            <a:r>
              <a:rPr lang="en-US" sz="2400" b="1" dirty="0">
                <a:solidFill>
                  <a:schemeClr val="tx2">
                    <a:lumMod val="75000"/>
                  </a:schemeClr>
                </a:solidFill>
                <a:latin typeface="+mj-lt"/>
                <a:ea typeface="+mj-ea"/>
                <a:cs typeface="+mj-cs"/>
              </a:rPr>
              <a:t>o</a:t>
            </a:r>
            <a:r>
              <a:rPr lang="en-US" sz="2400" b="1" kern="1200" dirty="0">
                <a:solidFill>
                  <a:schemeClr val="tx2">
                    <a:lumMod val="75000"/>
                  </a:schemeClr>
                </a:solidFill>
                <a:latin typeface="+mj-lt"/>
                <a:ea typeface="+mj-ea"/>
                <a:cs typeface="+mj-cs"/>
              </a:rPr>
              <a:t>n behalf of the NHS CHECK team</a:t>
            </a:r>
          </a:p>
        </p:txBody>
      </p:sp>
    </p:spTree>
    <p:extLst>
      <p:ext uri="{BB962C8B-B14F-4D97-AF65-F5344CB8AC3E}">
        <p14:creationId xmlns:p14="http://schemas.microsoft.com/office/powerpoint/2010/main" val="930051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84F244-8FE4-F6DA-AC6C-48008991B11E}"/>
              </a:ext>
            </a:extLst>
          </p:cNvPr>
          <p:cNvSpPr>
            <a:spLocks noGrp="1"/>
          </p:cNvSpPr>
          <p:nvPr>
            <p:ph type="title"/>
          </p:nvPr>
        </p:nvSpPr>
        <p:spPr>
          <a:xfrm>
            <a:off x="466722" y="586855"/>
            <a:ext cx="3201366" cy="3387497"/>
          </a:xfrm>
        </p:spPr>
        <p:txBody>
          <a:bodyPr anchor="b">
            <a:normAutofit/>
          </a:bodyPr>
          <a:lstStyle/>
          <a:p>
            <a:pPr algn="r"/>
            <a:r>
              <a:rPr lang="en-GB" sz="3400">
                <a:solidFill>
                  <a:srgbClr val="FFFFFF"/>
                </a:solidFill>
              </a:rPr>
              <a:t>Regression analyses – occupational factors at 6 months</a:t>
            </a:r>
          </a:p>
        </p:txBody>
      </p:sp>
      <p:sp>
        <p:nvSpPr>
          <p:cNvPr id="3" name="Content Placeholder 2">
            <a:extLst>
              <a:ext uri="{FF2B5EF4-FFF2-40B4-BE49-F238E27FC236}">
                <a16:creationId xmlns:a16="http://schemas.microsoft.com/office/drawing/2014/main" id="{758BF626-A1B5-ADDF-CFAD-CFAC3BB95826}"/>
              </a:ext>
            </a:extLst>
          </p:cNvPr>
          <p:cNvSpPr>
            <a:spLocks noGrp="1"/>
          </p:cNvSpPr>
          <p:nvPr>
            <p:ph idx="1"/>
          </p:nvPr>
        </p:nvSpPr>
        <p:spPr>
          <a:xfrm>
            <a:off x="4810259" y="649480"/>
            <a:ext cx="6555347" cy="5546047"/>
          </a:xfrm>
        </p:spPr>
        <p:txBody>
          <a:bodyPr anchor="ctr">
            <a:normAutofit/>
          </a:bodyPr>
          <a:lstStyle/>
          <a:p>
            <a:pPr marL="0" indent="0">
              <a:buNone/>
            </a:pPr>
            <a:r>
              <a:rPr lang="en-GB" sz="2400" dirty="0"/>
              <a:t>Once we adjusted for all relevant factors (inc. baseline level of relevant outcome), only ONE factor predicted outcomes at </a:t>
            </a:r>
            <a:r>
              <a:rPr lang="en-GB" sz="2400" b="1" dirty="0"/>
              <a:t>6 months</a:t>
            </a:r>
            <a:r>
              <a:rPr lang="en-GB" sz="2400" dirty="0"/>
              <a:t>.</a:t>
            </a:r>
          </a:p>
          <a:p>
            <a:pPr marL="0" indent="0">
              <a:buNone/>
            </a:pPr>
            <a:r>
              <a:rPr lang="en-GB" sz="2400" b="1" dirty="0"/>
              <a:t>Lack of confidence in safety concerns being addressed </a:t>
            </a:r>
            <a:r>
              <a:rPr lang="en-GB" sz="2400" dirty="0"/>
              <a:t>(at baseline) predicted </a:t>
            </a:r>
            <a:r>
              <a:rPr lang="en-GB" sz="2400" b="1" dirty="0"/>
              <a:t>suicidal ideation </a:t>
            </a:r>
            <a:r>
              <a:rPr lang="en-GB" sz="2400" dirty="0"/>
              <a:t>in clinical staff at 6 months (AOR 1.45, 95%CI 1.12, 1.89).</a:t>
            </a:r>
          </a:p>
        </p:txBody>
      </p:sp>
      <p:pic>
        <p:nvPicPr>
          <p:cNvPr id="4" name="Picture 3" descr="Icon&#10;&#10;Description automatically generated">
            <a:extLst>
              <a:ext uri="{FF2B5EF4-FFF2-40B4-BE49-F238E27FC236}">
                <a16:creationId xmlns:a16="http://schemas.microsoft.com/office/drawing/2014/main" id="{CAD88AB4-1C1F-7CAC-9B2A-88BC60F5072F}"/>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212270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6" name="Group 15">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7" name="Freeform: Shape 16">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0EB02060-A0A2-6FA5-D26A-F7A38C11F9A5}"/>
              </a:ext>
            </a:extLst>
          </p:cNvPr>
          <p:cNvSpPr>
            <a:spLocks noGrp="1"/>
          </p:cNvSpPr>
          <p:nvPr>
            <p:ph type="title"/>
          </p:nvPr>
        </p:nvSpPr>
        <p:spPr>
          <a:xfrm>
            <a:off x="640080" y="1243013"/>
            <a:ext cx="3855720" cy="4371974"/>
          </a:xfrm>
        </p:spPr>
        <p:txBody>
          <a:bodyPr>
            <a:normAutofit/>
          </a:bodyPr>
          <a:lstStyle/>
          <a:p>
            <a:r>
              <a:rPr lang="en-US" sz="3600" b="1">
                <a:solidFill>
                  <a:schemeClr val="tx2"/>
                </a:solidFill>
                <a:latin typeface="Poppins" pitchFamily="2" charset="77"/>
                <a:cs typeface="Poppins" pitchFamily="2" charset="77"/>
              </a:rPr>
              <a:t>Discussion</a:t>
            </a:r>
          </a:p>
        </p:txBody>
      </p:sp>
      <p:sp>
        <p:nvSpPr>
          <p:cNvPr id="7" name="Content Placeholder 2">
            <a:extLst>
              <a:ext uri="{FF2B5EF4-FFF2-40B4-BE49-F238E27FC236}">
                <a16:creationId xmlns:a16="http://schemas.microsoft.com/office/drawing/2014/main" id="{E280A73E-4F61-9699-285B-E32917395F89}"/>
              </a:ext>
            </a:extLst>
          </p:cNvPr>
          <p:cNvSpPr>
            <a:spLocks noGrp="1"/>
          </p:cNvSpPr>
          <p:nvPr>
            <p:ph idx="1"/>
          </p:nvPr>
        </p:nvSpPr>
        <p:spPr>
          <a:xfrm>
            <a:off x="5463206" y="577061"/>
            <a:ext cx="6306547" cy="6107387"/>
          </a:xfrm>
        </p:spPr>
        <p:txBody>
          <a:bodyPr anchor="ctr">
            <a:normAutofit fontScale="92500"/>
          </a:bodyPr>
          <a:lstStyle/>
          <a:p>
            <a:pPr marL="0" indent="0">
              <a:buNone/>
            </a:pPr>
            <a:r>
              <a:rPr lang="en-GB" sz="2400" dirty="0">
                <a:solidFill>
                  <a:schemeClr val="tx2"/>
                </a:solidFill>
              </a:rPr>
              <a:t>Five key findings:</a:t>
            </a:r>
          </a:p>
          <a:p>
            <a:pPr marL="457200" indent="-457200">
              <a:buFont typeface="+mj-lt"/>
              <a:buAutoNum type="arabicPeriod"/>
            </a:pPr>
            <a:r>
              <a:rPr lang="en-GB" sz="2400" dirty="0">
                <a:solidFill>
                  <a:schemeClr val="tx2"/>
                </a:solidFill>
              </a:rPr>
              <a:t>1 in 10 participants reported suicidal thoughts in past two months, with 3% reporting self-harm, and 2% reporting attempted suicide.</a:t>
            </a:r>
          </a:p>
          <a:p>
            <a:pPr marL="457200" indent="-457200">
              <a:buFont typeface="+mj-lt"/>
              <a:buAutoNum type="arabicPeriod"/>
            </a:pPr>
            <a:r>
              <a:rPr lang="en-GB" sz="2400" dirty="0">
                <a:solidFill>
                  <a:schemeClr val="tx2"/>
                </a:solidFill>
              </a:rPr>
              <a:t>Of those who’d never had suicidal thoughts, 1 in 10 participants reported </a:t>
            </a:r>
            <a:r>
              <a:rPr lang="en-GB" sz="2400" dirty="0" err="1">
                <a:solidFill>
                  <a:schemeClr val="tx2"/>
                </a:solidFill>
              </a:rPr>
              <a:t>reported</a:t>
            </a:r>
            <a:r>
              <a:rPr lang="en-GB" sz="2400" dirty="0">
                <a:solidFill>
                  <a:schemeClr val="tx2"/>
                </a:solidFill>
              </a:rPr>
              <a:t> them at 6 months.</a:t>
            </a:r>
          </a:p>
          <a:p>
            <a:pPr marL="457200" indent="-457200">
              <a:buFont typeface="+mj-lt"/>
              <a:buAutoNum type="arabicPeriod"/>
            </a:pPr>
            <a:r>
              <a:rPr lang="en-GB" sz="2400" dirty="0">
                <a:solidFill>
                  <a:schemeClr val="tx2"/>
                </a:solidFill>
              </a:rPr>
              <a:t>Exposure to moral injury, lack of confidence about raising and management of safety concerns, unsupported by managers, providing worse care, all associated cross-sectionally with STBs.</a:t>
            </a:r>
          </a:p>
          <a:p>
            <a:pPr marL="457200" indent="-457200">
              <a:buFont typeface="+mj-lt"/>
              <a:buAutoNum type="arabicPeriod"/>
            </a:pPr>
            <a:r>
              <a:rPr lang="en-GB" sz="2400" dirty="0">
                <a:solidFill>
                  <a:schemeClr val="tx2"/>
                </a:solidFill>
              </a:rPr>
              <a:t>Baseline lack of confidence about management of safety concerns associated with suicidal thoughts at 6 months (among clinicians).</a:t>
            </a:r>
          </a:p>
          <a:p>
            <a:pPr marL="457200" indent="-457200">
              <a:buFont typeface="+mj-lt"/>
              <a:buAutoNum type="arabicPeriod"/>
            </a:pPr>
            <a:r>
              <a:rPr lang="en-GB" sz="2400" dirty="0">
                <a:solidFill>
                  <a:schemeClr val="tx2"/>
                </a:solidFill>
              </a:rPr>
              <a:t>Re-deployment not associated with STBs (may be due to small numbers).</a:t>
            </a:r>
          </a:p>
          <a:p>
            <a:pPr marL="457200" indent="-457200">
              <a:buFont typeface="+mj-lt"/>
              <a:buAutoNum type="arabicPeriod"/>
            </a:pPr>
            <a:endParaRPr lang="en-GB" sz="1800" dirty="0">
              <a:solidFill>
                <a:schemeClr val="tx2"/>
              </a:solidFill>
            </a:endParaRPr>
          </a:p>
          <a:p>
            <a:pPr marL="457200" indent="-457200">
              <a:buFont typeface="+mj-lt"/>
              <a:buAutoNum type="arabicPeriod"/>
            </a:pPr>
            <a:endParaRPr lang="en-GB" sz="1800" dirty="0">
              <a:solidFill>
                <a:schemeClr val="tx2"/>
              </a:solidFill>
            </a:endParaRPr>
          </a:p>
        </p:txBody>
      </p:sp>
      <p:pic>
        <p:nvPicPr>
          <p:cNvPr id="4" name="Picture 3" descr="Icon&#10;&#10;Description automatically generated">
            <a:extLst>
              <a:ext uri="{FF2B5EF4-FFF2-40B4-BE49-F238E27FC236}">
                <a16:creationId xmlns:a16="http://schemas.microsoft.com/office/drawing/2014/main" id="{C5D27887-1418-EC1B-F078-098A26A42E83}"/>
              </a:ext>
            </a:extLst>
          </p:cNvPr>
          <p:cNvPicPr>
            <a:picLocks noChangeAspect="1"/>
          </p:cNvPicPr>
          <p:nvPr/>
        </p:nvPicPr>
        <p:blipFill>
          <a:blip r:embed="rId3"/>
          <a:stretch>
            <a:fillRect/>
          </a:stretch>
        </p:blipFill>
        <p:spPr>
          <a:xfrm>
            <a:off x="214596" y="6015038"/>
            <a:ext cx="736977" cy="736977"/>
          </a:xfrm>
          <a:prstGeom prst="rect">
            <a:avLst/>
          </a:prstGeom>
        </p:spPr>
      </p:pic>
    </p:spTree>
    <p:extLst>
      <p:ext uri="{BB962C8B-B14F-4D97-AF65-F5344CB8AC3E}">
        <p14:creationId xmlns:p14="http://schemas.microsoft.com/office/powerpoint/2010/main" val="266526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0EB02060-A0A2-6FA5-D26A-F7A38C11F9A5}"/>
              </a:ext>
            </a:extLst>
          </p:cNvPr>
          <p:cNvSpPr>
            <a:spLocks noGrp="1"/>
          </p:cNvSpPr>
          <p:nvPr>
            <p:ph type="title"/>
          </p:nvPr>
        </p:nvSpPr>
        <p:spPr>
          <a:xfrm>
            <a:off x="640080" y="1243013"/>
            <a:ext cx="3855720" cy="4371974"/>
          </a:xfrm>
        </p:spPr>
        <p:txBody>
          <a:bodyPr>
            <a:normAutofit/>
          </a:bodyPr>
          <a:lstStyle/>
          <a:p>
            <a:r>
              <a:rPr lang="en-US" sz="3600" b="1">
                <a:solidFill>
                  <a:schemeClr val="tx2"/>
                </a:solidFill>
                <a:latin typeface="Poppins" pitchFamily="2" charset="77"/>
                <a:cs typeface="Poppins" pitchFamily="2" charset="77"/>
              </a:rPr>
              <a:t>Conclusions</a:t>
            </a:r>
          </a:p>
        </p:txBody>
      </p:sp>
      <p:sp>
        <p:nvSpPr>
          <p:cNvPr id="3" name="Content Placeholder 2">
            <a:extLst>
              <a:ext uri="{FF2B5EF4-FFF2-40B4-BE49-F238E27FC236}">
                <a16:creationId xmlns:a16="http://schemas.microsoft.com/office/drawing/2014/main" id="{46E46C27-E7B6-D96A-DC8F-13B6E850CC3E}"/>
              </a:ext>
            </a:extLst>
          </p:cNvPr>
          <p:cNvSpPr>
            <a:spLocks noGrp="1"/>
          </p:cNvSpPr>
          <p:nvPr>
            <p:ph idx="1"/>
          </p:nvPr>
        </p:nvSpPr>
        <p:spPr>
          <a:xfrm>
            <a:off x="5553512" y="328919"/>
            <a:ext cx="6082018" cy="6239661"/>
          </a:xfrm>
        </p:spPr>
        <p:txBody>
          <a:bodyPr anchor="ctr">
            <a:normAutofit/>
          </a:bodyPr>
          <a:lstStyle/>
          <a:p>
            <a:r>
              <a:rPr lang="en-GB" sz="2400" dirty="0">
                <a:solidFill>
                  <a:schemeClr val="tx2"/>
                </a:solidFill>
                <a:cs typeface="Poppins" pitchFamily="2" charset="77"/>
              </a:rPr>
              <a:t>Our findings that ~30% of HCWs had ever experienced suicidal ideation fits with other work on this, where 31% reported suicidal ideation (Rathod et al., 2020). Higher than population levels (~20%, McManus et al., 2016)</a:t>
            </a:r>
          </a:p>
          <a:p>
            <a:r>
              <a:rPr lang="en-GB" sz="2400" dirty="0">
                <a:solidFill>
                  <a:schemeClr val="tx2"/>
                </a:solidFill>
                <a:cs typeface="Poppins" pitchFamily="2" charset="77"/>
              </a:rPr>
              <a:t>Strengths – Follow up data allowed exploration of predictive factors. Known sampling frame. Weighted data.</a:t>
            </a:r>
          </a:p>
          <a:p>
            <a:r>
              <a:rPr lang="en-GB" sz="2400" dirty="0">
                <a:solidFill>
                  <a:schemeClr val="tx2"/>
                </a:solidFill>
                <a:cs typeface="Poppins" pitchFamily="2" charset="77"/>
              </a:rPr>
              <a:t>Limitations – Still  a lot of understand and unpick about what can reliably predict suicidal thoughts and behaviours – e.g. we don’t have pre-pandemic data from this cohort.</a:t>
            </a:r>
          </a:p>
          <a:p>
            <a:r>
              <a:rPr lang="en-GB" sz="2400" dirty="0">
                <a:solidFill>
                  <a:schemeClr val="tx2"/>
                </a:solidFill>
                <a:cs typeface="Poppins" pitchFamily="2" charset="77"/>
              </a:rPr>
              <a:t>Ongoing analysis of 12 and 24 month data to look at outcomes over </a:t>
            </a:r>
            <a:r>
              <a:rPr lang="en-GB" sz="2400">
                <a:solidFill>
                  <a:schemeClr val="tx2"/>
                </a:solidFill>
                <a:cs typeface="Poppins" pitchFamily="2" charset="77"/>
              </a:rPr>
              <a:t>time.</a:t>
            </a:r>
            <a:endParaRPr lang="en-GB" sz="2400" dirty="0">
              <a:solidFill>
                <a:schemeClr val="tx2"/>
              </a:solidFill>
              <a:cs typeface="Poppins" pitchFamily="2" charset="77"/>
            </a:endParaRPr>
          </a:p>
          <a:p>
            <a:pPr marL="0" indent="0">
              <a:buNone/>
            </a:pPr>
            <a:endParaRPr lang="en-US" sz="1800" dirty="0">
              <a:solidFill>
                <a:schemeClr val="tx2"/>
              </a:solidFill>
              <a:latin typeface="Poppins" pitchFamily="2" charset="77"/>
              <a:cs typeface="Poppins" pitchFamily="2" charset="77"/>
            </a:endParaRPr>
          </a:p>
        </p:txBody>
      </p:sp>
      <p:pic>
        <p:nvPicPr>
          <p:cNvPr id="4" name="Picture 3" descr="Icon&#10;&#10;Description automatically generated">
            <a:extLst>
              <a:ext uri="{FF2B5EF4-FFF2-40B4-BE49-F238E27FC236}">
                <a16:creationId xmlns:a16="http://schemas.microsoft.com/office/drawing/2014/main" id="{C5D27887-1418-EC1B-F078-098A26A42E83}"/>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319247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76F29-181B-B8B8-0D53-8649566C0838}"/>
              </a:ext>
            </a:extLst>
          </p:cNvPr>
          <p:cNvSpPr>
            <a:spLocks noGrp="1"/>
          </p:cNvSpPr>
          <p:nvPr>
            <p:ph type="title"/>
          </p:nvPr>
        </p:nvSpPr>
        <p:spPr/>
        <p:txBody>
          <a:bodyPr/>
          <a:lstStyle/>
          <a:p>
            <a:r>
              <a:rPr lang="en-GB" dirty="0"/>
              <a:t>Thank you</a:t>
            </a:r>
          </a:p>
        </p:txBody>
      </p:sp>
      <p:pic>
        <p:nvPicPr>
          <p:cNvPr id="4" name="Content Placeholder 3" descr="Icon&#10;&#10;Description automatically generated">
            <a:extLst>
              <a:ext uri="{FF2B5EF4-FFF2-40B4-BE49-F238E27FC236}">
                <a16:creationId xmlns:a16="http://schemas.microsoft.com/office/drawing/2014/main" id="{40678489-8DF7-F69C-09D8-B32CC06E4933}"/>
              </a:ext>
            </a:extLst>
          </p:cNvPr>
          <p:cNvPicPr>
            <a:picLocks noGrp="1" noChangeAspect="1"/>
          </p:cNvPicPr>
          <p:nvPr>
            <p:ph idx="1"/>
          </p:nvPr>
        </p:nvPicPr>
        <p:blipFill>
          <a:blip r:embed="rId2"/>
          <a:stretch>
            <a:fillRect/>
          </a:stretch>
        </p:blipFill>
        <p:spPr>
          <a:xfrm>
            <a:off x="7464517" y="2540280"/>
            <a:ext cx="4351338" cy="4351338"/>
          </a:xfrm>
          <a:custGeom>
            <a:avLst/>
            <a:gdLst/>
            <a:ahLst/>
            <a:cxnLst/>
            <a:rect l="l" t="t" r="r" b="b"/>
            <a:pathLst>
              <a:path w="4141760" h="4377846">
                <a:moveTo>
                  <a:pt x="0" y="0"/>
                </a:moveTo>
                <a:lnTo>
                  <a:pt x="4141760" y="0"/>
                </a:lnTo>
                <a:lnTo>
                  <a:pt x="4141760" y="4377846"/>
                </a:lnTo>
                <a:lnTo>
                  <a:pt x="0" y="4377846"/>
                </a:lnTo>
                <a:close/>
              </a:path>
            </a:pathLst>
          </a:custGeom>
        </p:spPr>
      </p:pic>
      <p:sp>
        <p:nvSpPr>
          <p:cNvPr id="6" name="Content Placeholder 2">
            <a:extLst>
              <a:ext uri="{FF2B5EF4-FFF2-40B4-BE49-F238E27FC236}">
                <a16:creationId xmlns:a16="http://schemas.microsoft.com/office/drawing/2014/main" id="{2F02D09C-4A90-2282-26C8-504DCEA39600}"/>
              </a:ext>
            </a:extLst>
          </p:cNvPr>
          <p:cNvSpPr txBox="1">
            <a:spLocks/>
          </p:cNvSpPr>
          <p:nvPr/>
        </p:nvSpPr>
        <p:spPr>
          <a:xfrm>
            <a:off x="838200" y="1825625"/>
            <a:ext cx="627852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800"/>
              </a:spcAft>
              <a:buFont typeface="Arial" panose="020B0604020202020204" pitchFamily="34" charset="0"/>
              <a:buNone/>
            </a:pPr>
            <a:r>
              <a:rPr lang="en-GB" sz="4000" dirty="0">
                <a:latin typeface="Calibri" panose="020F0502020204030204" pitchFamily="34" charset="0"/>
                <a:cs typeface="Times New Roman" panose="02020603050405020304" pitchFamily="18" charset="0"/>
                <a:hlinkClick r:id="rId3"/>
              </a:rPr>
              <a:t>D.Lamb@ucl.ac.uk</a:t>
            </a:r>
            <a:endParaRPr lang="en-GB" sz="4000" dirty="0">
              <a:latin typeface="Calibri" panose="020F0502020204030204" pitchFamily="34" charset="0"/>
              <a:cs typeface="Times New Roman" panose="02020603050405020304" pitchFamily="18" charset="0"/>
            </a:endParaRPr>
          </a:p>
          <a:p>
            <a:pPr marL="0" indent="0">
              <a:spcAft>
                <a:spcPts val="1800"/>
              </a:spcAft>
              <a:buFont typeface="Arial" panose="020B0604020202020204" pitchFamily="34" charset="0"/>
              <a:buNone/>
            </a:pPr>
            <a:r>
              <a:rPr lang="en-GB" sz="4000" dirty="0">
                <a:latin typeface="Calibri" panose="020F0502020204030204" pitchFamily="34" charset="0"/>
                <a:cs typeface="Times New Roman" panose="02020603050405020304" pitchFamily="18" charset="0"/>
                <a:hlinkClick r:id="rId4"/>
              </a:rPr>
              <a:t>http://nhscheck.org</a:t>
            </a:r>
            <a:endParaRPr lang="en-GB" sz="4000" dirty="0">
              <a:latin typeface="Calibri" panose="020F0502020204030204" pitchFamily="34" charset="0"/>
              <a:cs typeface="Times New Roman" panose="02020603050405020304" pitchFamily="18" charset="0"/>
            </a:endParaRPr>
          </a:p>
          <a:p>
            <a:pPr marL="0" indent="0">
              <a:spcAft>
                <a:spcPts val="1800"/>
              </a:spcAft>
              <a:buFont typeface="Arial" panose="020B0604020202020204" pitchFamily="34" charset="0"/>
              <a:buNone/>
            </a:pPr>
            <a:r>
              <a:rPr lang="en-GB" sz="4000" dirty="0">
                <a:latin typeface="Calibri" panose="020F0502020204030204" pitchFamily="34" charset="0"/>
                <a:cs typeface="Times New Roman" panose="02020603050405020304" pitchFamily="18" charset="0"/>
              </a:rPr>
              <a:t>    @dannijl</a:t>
            </a:r>
          </a:p>
          <a:p>
            <a:pPr marL="0" indent="0">
              <a:spcAft>
                <a:spcPts val="1800"/>
              </a:spcAft>
              <a:buFont typeface="Arial" panose="020B0604020202020204" pitchFamily="34" charset="0"/>
              <a:buNone/>
            </a:pPr>
            <a:r>
              <a:rPr lang="en-GB" sz="4000" dirty="0">
                <a:latin typeface="Calibri" panose="020F0502020204030204" pitchFamily="34" charset="0"/>
                <a:cs typeface="Times New Roman" panose="02020603050405020304" pitchFamily="18" charset="0"/>
              </a:rPr>
              <a:t>    @NHSCHECK1</a:t>
            </a:r>
            <a:endParaRPr lang="en-GB" sz="5400" dirty="0"/>
          </a:p>
        </p:txBody>
      </p:sp>
      <p:pic>
        <p:nvPicPr>
          <p:cNvPr id="8" name="Picture 7">
            <a:extLst>
              <a:ext uri="{FF2B5EF4-FFF2-40B4-BE49-F238E27FC236}">
                <a16:creationId xmlns:a16="http://schemas.microsoft.com/office/drawing/2014/main" id="{2526B8F5-9578-B5E4-728F-F4CF8AA404DD}"/>
              </a:ext>
            </a:extLst>
          </p:cNvPr>
          <p:cNvPicPr>
            <a:picLocks noChangeAspect="1"/>
          </p:cNvPicPr>
          <p:nvPr/>
        </p:nvPicPr>
        <p:blipFill>
          <a:blip r:embed="rId5"/>
          <a:stretch>
            <a:fillRect/>
          </a:stretch>
        </p:blipFill>
        <p:spPr>
          <a:xfrm>
            <a:off x="838200" y="3707795"/>
            <a:ext cx="533569" cy="438903"/>
          </a:xfrm>
          <a:prstGeom prst="rect">
            <a:avLst/>
          </a:prstGeom>
        </p:spPr>
      </p:pic>
      <p:pic>
        <p:nvPicPr>
          <p:cNvPr id="9" name="Picture 8">
            <a:extLst>
              <a:ext uri="{FF2B5EF4-FFF2-40B4-BE49-F238E27FC236}">
                <a16:creationId xmlns:a16="http://schemas.microsoft.com/office/drawing/2014/main" id="{664E77AA-FB9F-73D7-6B5E-2C971DD548C0}"/>
              </a:ext>
            </a:extLst>
          </p:cNvPr>
          <p:cNvPicPr>
            <a:picLocks noChangeAspect="1"/>
          </p:cNvPicPr>
          <p:nvPr/>
        </p:nvPicPr>
        <p:blipFill>
          <a:blip r:embed="rId5"/>
          <a:stretch>
            <a:fillRect/>
          </a:stretch>
        </p:blipFill>
        <p:spPr>
          <a:xfrm>
            <a:off x="838199" y="4597385"/>
            <a:ext cx="533569" cy="438903"/>
          </a:xfrm>
          <a:prstGeom prst="rect">
            <a:avLst/>
          </a:prstGeom>
        </p:spPr>
      </p:pic>
    </p:spTree>
    <p:extLst>
      <p:ext uri="{BB962C8B-B14F-4D97-AF65-F5344CB8AC3E}">
        <p14:creationId xmlns:p14="http://schemas.microsoft.com/office/powerpoint/2010/main" val="2787598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001129-9D14-C66B-8986-0527AE9291D0}"/>
              </a:ext>
            </a:extLst>
          </p:cNvPr>
          <p:cNvSpPr>
            <a:spLocks noGrp="1"/>
          </p:cNvSpPr>
          <p:nvPr>
            <p:ph type="title"/>
          </p:nvPr>
        </p:nvSpPr>
        <p:spPr>
          <a:xfrm>
            <a:off x="838200" y="365125"/>
            <a:ext cx="10515600" cy="1325563"/>
          </a:xfrm>
        </p:spPr>
        <p:txBody>
          <a:bodyPr>
            <a:normAutofit/>
          </a:bodyPr>
          <a:lstStyle/>
          <a:p>
            <a:r>
              <a:rPr lang="en-GB" sz="5400"/>
              <a:t>Conflict of interests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E003C13-3984-E115-B17F-2E034D70829B}"/>
              </a:ext>
            </a:extLst>
          </p:cNvPr>
          <p:cNvSpPr>
            <a:spLocks noGrp="1"/>
          </p:cNvSpPr>
          <p:nvPr>
            <p:ph idx="1"/>
          </p:nvPr>
        </p:nvSpPr>
        <p:spPr>
          <a:xfrm>
            <a:off x="838200" y="1929384"/>
            <a:ext cx="10515600" cy="4251960"/>
          </a:xfrm>
        </p:spPr>
        <p:txBody>
          <a:bodyPr>
            <a:normAutofit lnSpcReduction="10000"/>
          </a:bodyPr>
          <a:lstStyle/>
          <a:p>
            <a:pPr marL="0" indent="0">
              <a:buNone/>
            </a:pPr>
            <a:r>
              <a:rPr lang="en-GB" sz="1500" dirty="0"/>
              <a:t>MH, RR, and SW are senior NIHR Investigators.</a:t>
            </a:r>
          </a:p>
          <a:p>
            <a:pPr marL="0" indent="0">
              <a:buNone/>
            </a:pPr>
            <a:r>
              <a:rPr lang="en-GB" sz="1500" dirty="0"/>
              <a:t>SW has received speaker fees from Swiss Re for two webinars on the epidemiological impact of COVID 19 pandemic on mental health. SW is a board member of NHS England.</a:t>
            </a:r>
          </a:p>
          <a:p>
            <a:pPr marL="0" indent="0">
              <a:buNone/>
            </a:pPr>
            <a:r>
              <a:rPr lang="en-GB" sz="1500" dirty="0"/>
              <a:t>RR reports grants from DHSC/UKRI/ESRC COVID-19 Rapid Response Call, grants from </a:t>
            </a:r>
            <a:r>
              <a:rPr lang="en-GB" sz="1500" dirty="0" err="1"/>
              <a:t>Rosetrees</a:t>
            </a:r>
            <a:r>
              <a:rPr lang="en-GB" sz="1500" dirty="0"/>
              <a:t> Trust, grants from King's Together  rapid response call, grants from UCL (</a:t>
            </a:r>
            <a:r>
              <a:rPr lang="en-GB" sz="1500" dirty="0" err="1"/>
              <a:t>Wellcome</a:t>
            </a:r>
            <a:r>
              <a:rPr lang="en-GB" sz="1500" dirty="0"/>
              <a:t> Trust) rapid response call,  during the conduct of the study; &amp; grants  from NIHR outside the submitted work.</a:t>
            </a:r>
          </a:p>
          <a:p>
            <a:pPr marL="0" indent="0">
              <a:buNone/>
            </a:pPr>
            <a:r>
              <a:rPr lang="en-GB" sz="1500" dirty="0"/>
              <a:t>MH reports grants from DHSC/UKRI/ESRC COVID-19 Rapid Response Call, grants from </a:t>
            </a:r>
            <a:r>
              <a:rPr lang="en-GB" sz="1500" dirty="0" err="1"/>
              <a:t>Rosetrees</a:t>
            </a:r>
            <a:r>
              <a:rPr lang="en-GB" sz="1500" dirty="0"/>
              <a:t> Trust, grants from King's Together  rapid response call, grants from UCL Partners rapid response call,  during the conduct of the study; grants from Innovative Medicines Initiative and EFPIA, RADAR-CNS consortium , grants from MRC, grants from NIHR,  outside the submitted work.</a:t>
            </a:r>
          </a:p>
          <a:p>
            <a:pPr marL="0" indent="0">
              <a:buNone/>
            </a:pPr>
            <a:r>
              <a:rPr lang="en-GB" sz="1500" dirty="0"/>
              <a:t>SS reports grants from UKRI/ESRC/DHSC, grants from UCL, grants from UKRI/MRC/DHSC, grants from </a:t>
            </a:r>
            <a:r>
              <a:rPr lang="en-GB" sz="1500" dirty="0" err="1"/>
              <a:t>Rosetrees</a:t>
            </a:r>
            <a:r>
              <a:rPr lang="en-GB" sz="1500" dirty="0"/>
              <a:t> Trust, grants from King's Together Fund, and an NIHR Advanced Fellowship [ref: NIHR 300592] during the conduct of the study.</a:t>
            </a:r>
          </a:p>
          <a:p>
            <a:pPr marL="0" indent="0">
              <a:buNone/>
            </a:pPr>
            <a:r>
              <a:rPr lang="en-GB" sz="1500" dirty="0"/>
              <a:t>NG reports a potential COI with NHSEI,  during the conduct of the study;  and I am the managing director of March on Stress Ltd which has provided training for a number of NHS organisations.</a:t>
            </a:r>
          </a:p>
          <a:p>
            <a:pPr marL="0" indent="0">
              <a:buNone/>
            </a:pPr>
            <a:r>
              <a:rPr lang="en-GB" sz="1500" dirty="0"/>
              <a:t>The views expressed are those of the authors and not necessarily those of the NHS, the NIHR, or the Department of Health and Social Care.</a:t>
            </a:r>
          </a:p>
          <a:p>
            <a:pPr marL="0" indent="0">
              <a:buNone/>
            </a:pPr>
            <a:r>
              <a:rPr lang="en-GB" sz="1500" dirty="0"/>
              <a:t>Other authors report no competing interests.</a:t>
            </a:r>
          </a:p>
        </p:txBody>
      </p:sp>
    </p:spTree>
    <p:extLst>
      <p:ext uri="{BB962C8B-B14F-4D97-AF65-F5344CB8AC3E}">
        <p14:creationId xmlns:p14="http://schemas.microsoft.com/office/powerpoint/2010/main" val="3351804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02060-A0A2-6FA5-D26A-F7A38C11F9A5}"/>
              </a:ext>
            </a:extLst>
          </p:cNvPr>
          <p:cNvSpPr>
            <a:spLocks noGrp="1"/>
          </p:cNvSpPr>
          <p:nvPr>
            <p:ph type="title"/>
          </p:nvPr>
        </p:nvSpPr>
        <p:spPr>
          <a:xfrm>
            <a:off x="838200" y="365125"/>
            <a:ext cx="10515600" cy="1325563"/>
          </a:xfrm>
        </p:spPr>
        <p:txBody>
          <a:bodyPr>
            <a:normAutofit/>
          </a:bodyPr>
          <a:lstStyle/>
          <a:p>
            <a:r>
              <a:rPr lang="en-US" sz="5400" b="1">
                <a:latin typeface="Poppins" pitchFamily="2" charset="77"/>
                <a:cs typeface="Poppins" pitchFamily="2" charset="77"/>
              </a:rPr>
              <a:t>Funding</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E46C27-E7B6-D96A-DC8F-13B6E850CC3E}"/>
              </a:ext>
            </a:extLst>
          </p:cNvPr>
          <p:cNvSpPr>
            <a:spLocks noGrp="1"/>
          </p:cNvSpPr>
          <p:nvPr>
            <p:ph idx="1"/>
          </p:nvPr>
        </p:nvSpPr>
        <p:spPr>
          <a:xfrm>
            <a:off x="838200" y="1929384"/>
            <a:ext cx="10515600" cy="4251960"/>
          </a:xfrm>
        </p:spPr>
        <p:txBody>
          <a:bodyPr>
            <a:normAutofit/>
          </a:bodyPr>
          <a:lstStyle/>
          <a:p>
            <a:pPr marL="0" indent="0">
              <a:buNone/>
            </a:pPr>
            <a:r>
              <a:rPr lang="en-GB" sz="2200" dirty="0">
                <a:cs typeface="Poppins" pitchFamily="2" charset="77"/>
              </a:rPr>
              <a:t>Funding for NHS CHECK was received from the following sources: Medical Research Council (MR/V034405/1); UCL/</a:t>
            </a:r>
            <a:r>
              <a:rPr lang="en-GB" sz="2200" dirty="0" err="1">
                <a:cs typeface="Poppins" pitchFamily="2" charset="77"/>
              </a:rPr>
              <a:t>Wellcome</a:t>
            </a:r>
            <a:r>
              <a:rPr lang="en-GB" sz="2200" dirty="0">
                <a:cs typeface="Poppins" pitchFamily="2" charset="77"/>
              </a:rPr>
              <a:t> (ISSF3/ H17RCO/C3); </a:t>
            </a:r>
            <a:r>
              <a:rPr lang="en-GB" sz="2200" dirty="0" err="1">
                <a:cs typeface="Poppins" pitchFamily="2" charset="77"/>
              </a:rPr>
              <a:t>Rosetrees</a:t>
            </a:r>
            <a:r>
              <a:rPr lang="en-GB" sz="2200" dirty="0">
                <a:cs typeface="Poppins" pitchFamily="2" charset="77"/>
              </a:rPr>
              <a:t> Trust (M952 and PGL22/100103); Economic and Social Research Council (ES/V009931/1); NHS England and NHS Improvement; Manolo </a:t>
            </a:r>
            <a:r>
              <a:rPr lang="en-GB" sz="2200" dirty="0" err="1">
                <a:cs typeface="Poppins" pitchFamily="2" charset="77"/>
              </a:rPr>
              <a:t>Blahnik</a:t>
            </a:r>
            <a:r>
              <a:rPr lang="en-GB" sz="2200" dirty="0">
                <a:cs typeface="Poppins" pitchFamily="2" charset="77"/>
              </a:rPr>
              <a:t> International; Koa Health; Colt Foundation; as well as seed funding from National Institute for Health Research Maudsley Biomedical Research Centre, King's College London, National Institute for Health and Care Research Health Protection Research Unit in Emergency Preparedness and Response at King's College London.</a:t>
            </a:r>
          </a:p>
        </p:txBody>
      </p:sp>
      <p:pic>
        <p:nvPicPr>
          <p:cNvPr id="4" name="Picture 3" descr="Icon&#10;&#10;Description automatically generated">
            <a:extLst>
              <a:ext uri="{FF2B5EF4-FFF2-40B4-BE49-F238E27FC236}">
                <a16:creationId xmlns:a16="http://schemas.microsoft.com/office/drawing/2014/main" id="{9C88BEF4-1D53-E235-9133-9AAF24395875}"/>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3054877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02060-A0A2-6FA5-D26A-F7A38C11F9A5}"/>
              </a:ext>
            </a:extLst>
          </p:cNvPr>
          <p:cNvSpPr>
            <a:spLocks noGrp="1"/>
          </p:cNvSpPr>
          <p:nvPr>
            <p:ph type="title"/>
          </p:nvPr>
        </p:nvSpPr>
        <p:spPr>
          <a:xfrm>
            <a:off x="838200" y="365125"/>
            <a:ext cx="10515600" cy="1325563"/>
          </a:xfrm>
        </p:spPr>
        <p:txBody>
          <a:bodyPr>
            <a:normAutofit/>
          </a:bodyPr>
          <a:lstStyle/>
          <a:p>
            <a:r>
              <a:rPr lang="en-US" sz="5400" b="1" dirty="0">
                <a:latin typeface="Poppins" pitchFamily="2" charset="77"/>
                <a:cs typeface="Poppins" pitchFamily="2" charset="77"/>
              </a:rPr>
              <a:t>Acknowledgement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E46C27-E7B6-D96A-DC8F-13B6E850CC3E}"/>
              </a:ext>
            </a:extLst>
          </p:cNvPr>
          <p:cNvSpPr>
            <a:spLocks noGrp="1"/>
          </p:cNvSpPr>
          <p:nvPr>
            <p:ph idx="1"/>
          </p:nvPr>
        </p:nvSpPr>
        <p:spPr>
          <a:xfrm>
            <a:off x="838200" y="1929384"/>
            <a:ext cx="10515600" cy="4251960"/>
          </a:xfrm>
        </p:spPr>
        <p:txBody>
          <a:bodyPr>
            <a:normAutofit/>
          </a:bodyPr>
          <a:lstStyle/>
          <a:p>
            <a:pPr marL="0" indent="0">
              <a:buNone/>
            </a:pPr>
            <a:r>
              <a:rPr lang="en-GB" sz="1800" dirty="0">
                <a:cs typeface="Poppins" pitchFamily="2" charset="77"/>
              </a:rPr>
              <a:t>We wish to acknowledge the National Institute of Health and Care Research (NIHR) Applied Research Collaboration (ARC) National NHS and Social Care Workforce Group, with the following ARCs: East Midlands, East of England, South West Peninsula, South London, West, North West Coast, Yorkshire and Humber, and North East and North Cumbria. They enabled the set-up of the national network of participating hospital sites and aided the research team to recruit effectively during the COVID-19 pandemic.</a:t>
            </a:r>
            <a:endParaRPr lang="en-US" sz="1800" dirty="0">
              <a:cs typeface="Poppins" pitchFamily="2" charset="77"/>
            </a:endParaRPr>
          </a:p>
          <a:p>
            <a:pPr marL="0" indent="0">
              <a:buNone/>
            </a:pPr>
            <a:r>
              <a:rPr lang="en-GB" sz="1800" dirty="0">
                <a:cs typeface="Poppins" pitchFamily="2" charset="77"/>
              </a:rPr>
              <a:t>The NHS CHECK consortium includes the following site leads: Siobhan Coleman, Sean Cross, Amy Dewar, Chris Dickens, Frances Farnworth, Adam Gordon, Charles Goss, Jessica Harvey, Nusrat Husain, Peter Jones, Damien Longson, Paul Moran, Jesus Perez, Mark </a:t>
            </a:r>
            <a:r>
              <a:rPr lang="en-GB" sz="1800" dirty="0" err="1">
                <a:cs typeface="Poppins" pitchFamily="2" charset="77"/>
              </a:rPr>
              <a:t>Pietroni</a:t>
            </a:r>
            <a:r>
              <a:rPr lang="en-GB" sz="1800" dirty="0">
                <a:cs typeface="Poppins" pitchFamily="2" charset="77"/>
              </a:rPr>
              <a:t>, Ian Smith, </a:t>
            </a:r>
            <a:r>
              <a:rPr lang="en-GB" sz="1800" dirty="0" err="1">
                <a:cs typeface="Poppins" pitchFamily="2" charset="77"/>
              </a:rPr>
              <a:t>Tayyeb</a:t>
            </a:r>
            <a:r>
              <a:rPr lang="en-GB" sz="1800" dirty="0">
                <a:cs typeface="Poppins" pitchFamily="2" charset="77"/>
              </a:rPr>
              <a:t> Tahir, Peter </a:t>
            </a:r>
            <a:r>
              <a:rPr lang="en-GB" sz="1800" dirty="0" err="1">
                <a:cs typeface="Poppins" pitchFamily="2" charset="77"/>
              </a:rPr>
              <a:t>Trigwell</a:t>
            </a:r>
            <a:r>
              <a:rPr lang="en-GB" sz="1800" dirty="0">
                <a:cs typeface="Poppins" pitchFamily="2" charset="77"/>
              </a:rPr>
              <a:t>, Jeremy Turner, Julian Walker, Scott </a:t>
            </a:r>
            <a:r>
              <a:rPr lang="en-GB" sz="1800" dirty="0" err="1">
                <a:cs typeface="Poppins" pitchFamily="2" charset="77"/>
              </a:rPr>
              <a:t>Weich</a:t>
            </a:r>
            <a:r>
              <a:rPr lang="en-GB" sz="1800" dirty="0">
                <a:cs typeface="Poppins" pitchFamily="2" charset="77"/>
              </a:rPr>
              <a:t>, Ashley </a:t>
            </a:r>
            <a:r>
              <a:rPr lang="en-GB" sz="1800" dirty="0" err="1">
                <a:cs typeface="Poppins" pitchFamily="2" charset="77"/>
              </a:rPr>
              <a:t>Wilkie</a:t>
            </a:r>
            <a:r>
              <a:rPr lang="en-GB" sz="1800" dirty="0">
                <a:cs typeface="Poppins" pitchFamily="2" charset="77"/>
              </a:rPr>
              <a:t>.</a:t>
            </a:r>
          </a:p>
          <a:p>
            <a:pPr marL="0" indent="0">
              <a:buNone/>
            </a:pPr>
            <a:r>
              <a:rPr lang="en-GB" sz="1800" dirty="0">
                <a:cs typeface="Poppins" pitchFamily="2" charset="77"/>
              </a:rPr>
              <a:t>The NHS CHECK consortium includes the following co-investigators and collaborators: Peter Aitken, Ewan </a:t>
            </a:r>
            <a:r>
              <a:rPr lang="en-GB" sz="1800" dirty="0" err="1">
                <a:cs typeface="Poppins" pitchFamily="2" charset="77"/>
              </a:rPr>
              <a:t>Carr</a:t>
            </a:r>
            <a:r>
              <a:rPr lang="en-GB" sz="1800" dirty="0">
                <a:cs typeface="Poppins" pitchFamily="2" charset="77"/>
              </a:rPr>
              <a:t>, Anthony David, Mary Jane Doherty, Sarah Dorrington, Rosie Duncan, Sam </a:t>
            </a:r>
            <a:r>
              <a:rPr lang="en-GB" sz="1800" dirty="0" err="1">
                <a:cs typeface="Poppins" pitchFamily="2" charset="77"/>
              </a:rPr>
              <a:t>Gnanapragasam</a:t>
            </a:r>
            <a:r>
              <a:rPr lang="en-GB" sz="1800" dirty="0">
                <a:cs typeface="Poppins" pitchFamily="2" charset="77"/>
              </a:rPr>
              <a:t>, </a:t>
            </a:r>
            <a:r>
              <a:rPr lang="en-GB" sz="1800" dirty="0" err="1">
                <a:cs typeface="Poppins" pitchFamily="2" charset="77"/>
              </a:rPr>
              <a:t>Cerisse</a:t>
            </a:r>
            <a:r>
              <a:rPr lang="en-GB" sz="1800" dirty="0">
                <a:cs typeface="Poppins" pitchFamily="2" charset="77"/>
              </a:rPr>
              <a:t> Gunasinghe, Stephani Hatch, Danielle Lamb, Daniel </a:t>
            </a:r>
            <a:r>
              <a:rPr lang="en-GB" sz="1800" dirty="0" err="1">
                <a:cs typeface="Poppins" pitchFamily="2" charset="77"/>
              </a:rPr>
              <a:t>Leightley</a:t>
            </a:r>
            <a:r>
              <a:rPr lang="en-GB" sz="1800" dirty="0">
                <a:cs typeface="Poppins" pitchFamily="2" charset="77"/>
              </a:rPr>
              <a:t>, Ira Madan, Richard </a:t>
            </a:r>
            <a:r>
              <a:rPr lang="en-GB" sz="1800" dirty="0" err="1">
                <a:cs typeface="Poppins" pitchFamily="2" charset="77"/>
              </a:rPr>
              <a:t>Morriss</a:t>
            </a:r>
            <a:r>
              <a:rPr lang="en-GB" sz="1800" dirty="0">
                <a:cs typeface="Poppins" pitchFamily="2" charset="77"/>
              </a:rPr>
              <a:t>, Isabel McMullen, Dominic Murphy, Martin Parsons, Catherine Polling, Alexandra Pollitt, Anne-Marie Rafferty, Rebecca </a:t>
            </a:r>
            <a:r>
              <a:rPr lang="en-GB" sz="1800" dirty="0" err="1">
                <a:cs typeface="Poppins" pitchFamily="2" charset="77"/>
              </a:rPr>
              <a:t>Rhead</a:t>
            </a:r>
            <a:r>
              <a:rPr lang="en-GB" sz="1800" dirty="0">
                <a:cs typeface="Poppins" pitchFamily="2" charset="77"/>
              </a:rPr>
              <a:t>, Danai </a:t>
            </a:r>
            <a:r>
              <a:rPr lang="en-GB" sz="1800" dirty="0" err="1">
                <a:cs typeface="Poppins" pitchFamily="2" charset="77"/>
              </a:rPr>
              <a:t>Serfioti</a:t>
            </a:r>
            <a:r>
              <a:rPr lang="en-GB" sz="1800" dirty="0">
                <a:cs typeface="Poppins" pitchFamily="2" charset="77"/>
              </a:rPr>
              <a:t>, Chloe </a:t>
            </a:r>
            <a:r>
              <a:rPr lang="en-GB" sz="1800" dirty="0" err="1">
                <a:cs typeface="Poppins" pitchFamily="2" charset="77"/>
              </a:rPr>
              <a:t>Simela</a:t>
            </a:r>
            <a:r>
              <a:rPr lang="en-GB" sz="1800" dirty="0">
                <a:cs typeface="Poppins" pitchFamily="2" charset="77"/>
              </a:rPr>
              <a:t>, Charlotte Wilson Jones.</a:t>
            </a:r>
            <a:endParaRPr lang="en-US" sz="1800" dirty="0">
              <a:cs typeface="Poppins" pitchFamily="2" charset="77"/>
            </a:endParaRPr>
          </a:p>
        </p:txBody>
      </p:sp>
      <p:pic>
        <p:nvPicPr>
          <p:cNvPr id="4" name="Picture 3" descr="Icon&#10;&#10;Description automatically generated">
            <a:extLst>
              <a:ext uri="{FF2B5EF4-FFF2-40B4-BE49-F238E27FC236}">
                <a16:creationId xmlns:a16="http://schemas.microsoft.com/office/drawing/2014/main" id="{9C88BEF4-1D53-E235-9133-9AAF24395875}"/>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3701588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56D27B-C939-E6CB-75C1-62CC352AD0DC}"/>
              </a:ext>
            </a:extLst>
          </p:cNvPr>
          <p:cNvPicPr>
            <a:picLocks noChangeAspect="1"/>
          </p:cNvPicPr>
          <p:nvPr/>
        </p:nvPicPr>
        <p:blipFill rotWithShape="1">
          <a:blip r:embed="rId2"/>
          <a:srcRect b="1078"/>
          <a:stretch/>
        </p:blipFill>
        <p:spPr>
          <a:xfrm>
            <a:off x="794779" y="73959"/>
            <a:ext cx="6312829" cy="6784041"/>
          </a:xfrm>
          <a:prstGeom prst="rect">
            <a:avLst/>
          </a:prstGeom>
        </p:spPr>
      </p:pic>
      <p:sp>
        <p:nvSpPr>
          <p:cNvPr id="6" name="TextBox 5">
            <a:extLst>
              <a:ext uri="{FF2B5EF4-FFF2-40B4-BE49-F238E27FC236}">
                <a16:creationId xmlns:a16="http://schemas.microsoft.com/office/drawing/2014/main" id="{E41AEB2C-2661-9ED2-09C3-46B09E2E2A40}"/>
              </a:ext>
            </a:extLst>
          </p:cNvPr>
          <p:cNvSpPr txBox="1"/>
          <p:nvPr/>
        </p:nvSpPr>
        <p:spPr>
          <a:xfrm>
            <a:off x="7458495" y="757657"/>
            <a:ext cx="3751730" cy="923330"/>
          </a:xfrm>
          <a:prstGeom prst="rect">
            <a:avLst/>
          </a:prstGeom>
          <a:noFill/>
        </p:spPr>
        <p:txBody>
          <a:bodyPr wrap="square" rtlCol="0">
            <a:spAutoFit/>
          </a:bodyPr>
          <a:lstStyle/>
          <a:p>
            <a:pPr algn="ctr"/>
            <a:r>
              <a:rPr lang="en-GB" dirty="0">
                <a:hlinkClick r:id="rId3"/>
              </a:rPr>
              <a:t>https://journals.plos.org/plosone/article?id=10.1371/journal.pone.0286207#sec005</a:t>
            </a:r>
            <a:endParaRPr lang="en-GB" dirty="0"/>
          </a:p>
        </p:txBody>
      </p:sp>
      <p:pic>
        <p:nvPicPr>
          <p:cNvPr id="1026" name="Picture 2">
            <a:extLst>
              <a:ext uri="{FF2B5EF4-FFF2-40B4-BE49-F238E27FC236}">
                <a16:creationId xmlns:a16="http://schemas.microsoft.com/office/drawing/2014/main" id="{D0A37EDB-B4BE-1F6C-D015-9E0A8BC9AA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1473" y="2314156"/>
            <a:ext cx="3786187" cy="3786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99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02060-A0A2-6FA5-D26A-F7A38C11F9A5}"/>
              </a:ext>
            </a:extLst>
          </p:cNvPr>
          <p:cNvSpPr>
            <a:spLocks noGrp="1"/>
          </p:cNvSpPr>
          <p:nvPr>
            <p:ph type="title"/>
          </p:nvPr>
        </p:nvSpPr>
        <p:spPr>
          <a:xfrm>
            <a:off x="841248" y="548640"/>
            <a:ext cx="3600860" cy="5431536"/>
          </a:xfrm>
        </p:spPr>
        <p:txBody>
          <a:bodyPr>
            <a:normAutofit/>
          </a:bodyPr>
          <a:lstStyle/>
          <a:p>
            <a:r>
              <a:rPr lang="en-US" sz="4000" b="1" dirty="0">
                <a:latin typeface="Poppins" pitchFamily="2" charset="77"/>
                <a:cs typeface="Poppins" pitchFamily="2" charset="77"/>
              </a:rPr>
              <a:t>Background</a:t>
            </a:r>
          </a:p>
        </p:txBody>
      </p:sp>
      <p:sp>
        <p:nvSpPr>
          <p:cNvPr id="1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E46C27-E7B6-D96A-DC8F-13B6E850CC3E}"/>
              </a:ext>
            </a:extLst>
          </p:cNvPr>
          <p:cNvSpPr>
            <a:spLocks noGrp="1"/>
          </p:cNvSpPr>
          <p:nvPr>
            <p:ph idx="1"/>
          </p:nvPr>
        </p:nvSpPr>
        <p:spPr>
          <a:xfrm>
            <a:off x="5283356" y="561499"/>
            <a:ext cx="6388989" cy="5898715"/>
          </a:xfrm>
        </p:spPr>
        <p:txBody>
          <a:bodyPr anchor="ctr">
            <a:normAutofit/>
          </a:bodyPr>
          <a:lstStyle/>
          <a:p>
            <a:pPr marL="0" indent="0">
              <a:spcBef>
                <a:spcPts val="0"/>
              </a:spcBef>
              <a:spcAft>
                <a:spcPts val="1800"/>
              </a:spcAft>
              <a:buNone/>
            </a:pPr>
            <a:r>
              <a:rPr lang="en-GB" sz="2200" dirty="0">
                <a:cs typeface="Poppins" pitchFamily="2" charset="77"/>
              </a:rPr>
              <a:t>During the COVID-19 pandemic, concern has been raised about suicide risk among healthcare workers (HCWs). </a:t>
            </a:r>
          </a:p>
          <a:p>
            <a:pPr marL="0" indent="0">
              <a:spcBef>
                <a:spcPts val="0"/>
              </a:spcBef>
              <a:spcAft>
                <a:spcPts val="1800"/>
              </a:spcAft>
              <a:buNone/>
            </a:pPr>
            <a:r>
              <a:rPr lang="en-GB" sz="2200" dirty="0">
                <a:cs typeface="Poppins" pitchFamily="2" charset="77"/>
              </a:rPr>
              <a:t>Several very tragic high-profile cases of HCW suicide in media.</a:t>
            </a:r>
          </a:p>
          <a:p>
            <a:pPr marL="0" indent="0">
              <a:spcBef>
                <a:spcPts val="0"/>
              </a:spcBef>
              <a:spcAft>
                <a:spcPts val="1800"/>
              </a:spcAft>
              <a:buNone/>
            </a:pPr>
            <a:r>
              <a:rPr lang="en-GB" sz="2200" dirty="0">
                <a:cs typeface="Poppins" pitchFamily="2" charset="77"/>
              </a:rPr>
              <a:t>Existing evidence base poor (</a:t>
            </a:r>
            <a:r>
              <a:rPr lang="en-GB" sz="2200" dirty="0" err="1">
                <a:cs typeface="Poppins" pitchFamily="2" charset="77"/>
              </a:rPr>
              <a:t>Eyles</a:t>
            </a:r>
            <a:r>
              <a:rPr lang="en-GB" sz="2200" dirty="0">
                <a:cs typeface="Poppins" pitchFamily="2" charset="77"/>
              </a:rPr>
              <a:t> et al., 2021), e.g. cross-sectional, convenience samples, no sampling frame.</a:t>
            </a:r>
          </a:p>
          <a:p>
            <a:pPr marL="0" indent="0">
              <a:spcBef>
                <a:spcPts val="0"/>
              </a:spcBef>
              <a:spcAft>
                <a:spcPts val="1800"/>
              </a:spcAft>
              <a:buNone/>
            </a:pPr>
            <a:r>
              <a:rPr lang="en-GB" sz="2200" dirty="0">
                <a:cs typeface="Poppins" pitchFamily="2" charset="77"/>
              </a:rPr>
              <a:t>We investigated the incidence risk and prevalence of suicidal thoughts and behaviour (STB), and their relationship with occupational risk factors, among National Health Service HCWs in England between April 2020 and August 2021.</a:t>
            </a:r>
          </a:p>
          <a:p>
            <a:pPr marL="0" indent="0">
              <a:spcBef>
                <a:spcPts val="0"/>
              </a:spcBef>
              <a:spcAft>
                <a:spcPts val="1800"/>
              </a:spcAft>
              <a:buNone/>
            </a:pPr>
            <a:r>
              <a:rPr lang="en-GB" sz="2200" dirty="0">
                <a:cs typeface="Poppins" pitchFamily="2" charset="77"/>
              </a:rPr>
              <a:t>Used data from NHS CHECK (N=23,461), longitudinal surveys of HCWs in 18 Trusts through pandemic.</a:t>
            </a:r>
            <a:endParaRPr lang="en-US" sz="2200" dirty="0">
              <a:cs typeface="Poppins" pitchFamily="2" charset="77"/>
            </a:endParaRPr>
          </a:p>
        </p:txBody>
      </p:sp>
      <p:pic>
        <p:nvPicPr>
          <p:cNvPr id="4" name="Picture 3" descr="Icon&#10;&#10;Description automatically generated">
            <a:extLst>
              <a:ext uri="{FF2B5EF4-FFF2-40B4-BE49-F238E27FC236}">
                <a16:creationId xmlns:a16="http://schemas.microsoft.com/office/drawing/2014/main" id="{9C88BEF4-1D53-E235-9133-9AAF24395875}"/>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80620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02060-A0A2-6FA5-D26A-F7A38C11F9A5}"/>
              </a:ext>
            </a:extLst>
          </p:cNvPr>
          <p:cNvSpPr>
            <a:spLocks noGrp="1"/>
          </p:cNvSpPr>
          <p:nvPr>
            <p:ph type="title"/>
          </p:nvPr>
        </p:nvSpPr>
        <p:spPr>
          <a:xfrm>
            <a:off x="841248" y="548640"/>
            <a:ext cx="3600860" cy="5431536"/>
          </a:xfrm>
        </p:spPr>
        <p:txBody>
          <a:bodyPr>
            <a:normAutofit/>
          </a:bodyPr>
          <a:lstStyle/>
          <a:p>
            <a:r>
              <a:rPr lang="en-US" sz="4800" dirty="0">
                <a:latin typeface="Poppins" pitchFamily="2" charset="77"/>
                <a:cs typeface="Poppins" pitchFamily="2" charset="77"/>
              </a:rPr>
              <a:t>Methods</a:t>
            </a:r>
            <a:endParaRPr lang="en-US" sz="4800" b="1" dirty="0">
              <a:latin typeface="Poppins" pitchFamily="2" charset="77"/>
              <a:cs typeface="Poppins" pitchFamily="2" charset="77"/>
            </a:endParaRPr>
          </a:p>
        </p:txBody>
      </p:sp>
      <p:sp>
        <p:nvSpPr>
          <p:cNvPr id="28"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E46C27-E7B6-D96A-DC8F-13B6E850CC3E}"/>
              </a:ext>
            </a:extLst>
          </p:cNvPr>
          <p:cNvSpPr>
            <a:spLocks noGrp="1"/>
          </p:cNvSpPr>
          <p:nvPr>
            <p:ph idx="1"/>
          </p:nvPr>
        </p:nvSpPr>
        <p:spPr>
          <a:xfrm>
            <a:off x="5126418" y="552091"/>
            <a:ext cx="6224335" cy="5431536"/>
          </a:xfrm>
        </p:spPr>
        <p:txBody>
          <a:bodyPr anchor="ctr">
            <a:normAutofit/>
          </a:bodyPr>
          <a:lstStyle/>
          <a:p>
            <a:pPr marL="0" indent="0">
              <a:spcBef>
                <a:spcPts val="0"/>
              </a:spcBef>
              <a:spcAft>
                <a:spcPts val="1800"/>
              </a:spcAft>
              <a:buNone/>
            </a:pPr>
            <a:r>
              <a:rPr lang="en-GB" sz="2000">
                <a:cs typeface="Poppins" pitchFamily="2" charset="77"/>
              </a:rPr>
              <a:t>Online surveys used CIS-R suicidality questions:.</a:t>
            </a:r>
          </a:p>
          <a:p>
            <a:pPr marL="0" indent="0">
              <a:spcBef>
                <a:spcPts val="0"/>
              </a:spcBef>
              <a:spcAft>
                <a:spcPts val="1800"/>
              </a:spcAft>
              <a:buNone/>
            </a:pPr>
            <a:r>
              <a:rPr lang="en-GB" sz="2000">
                <a:cs typeface="Poppins" pitchFamily="2" charset="77"/>
              </a:rPr>
              <a:t>“Have you ever thought of taking your life, even though you would not actually do it?” (</a:t>
            </a:r>
            <a:r>
              <a:rPr lang="en-GB" sz="2000" b="1">
                <a:cs typeface="Poppins" pitchFamily="2" charset="77"/>
              </a:rPr>
              <a:t>suicidal ideation</a:t>
            </a:r>
            <a:r>
              <a:rPr lang="en-GB" sz="2000">
                <a:cs typeface="Poppins" pitchFamily="2" charset="77"/>
              </a:rPr>
              <a:t>)</a:t>
            </a:r>
          </a:p>
          <a:p>
            <a:pPr marL="0" indent="0">
              <a:spcBef>
                <a:spcPts val="0"/>
              </a:spcBef>
              <a:spcAft>
                <a:spcPts val="1800"/>
              </a:spcAft>
              <a:buNone/>
            </a:pPr>
            <a:r>
              <a:rPr lang="en-GB" sz="2000">
                <a:cs typeface="Poppins" pitchFamily="2" charset="77"/>
              </a:rPr>
              <a:t>“Have you ever made an attempt to take your life, by taking an overdose of tablets or in some other way?” (</a:t>
            </a:r>
            <a:r>
              <a:rPr lang="en-GB" sz="2000" b="1">
                <a:cs typeface="Poppins" pitchFamily="2" charset="77"/>
              </a:rPr>
              <a:t>suicide attempts</a:t>
            </a:r>
            <a:r>
              <a:rPr lang="en-GB" sz="2000">
                <a:cs typeface="Poppins" pitchFamily="2" charset="77"/>
              </a:rPr>
              <a:t>)</a:t>
            </a:r>
          </a:p>
          <a:p>
            <a:pPr marL="0" indent="0">
              <a:spcBef>
                <a:spcPts val="0"/>
              </a:spcBef>
              <a:spcAft>
                <a:spcPts val="1800"/>
              </a:spcAft>
              <a:buNone/>
            </a:pPr>
            <a:r>
              <a:rPr lang="en-GB" sz="2000">
                <a:cs typeface="Poppins" pitchFamily="2" charset="77"/>
              </a:rPr>
              <a:t>“Have you ever deliberately harmed yourself in any way but not with the intention of killing yourself?” (</a:t>
            </a:r>
            <a:r>
              <a:rPr lang="en-GB" sz="2000" b="1">
                <a:cs typeface="Poppins" pitchFamily="2" charset="77"/>
              </a:rPr>
              <a:t>non-suicidal self-injury</a:t>
            </a:r>
            <a:r>
              <a:rPr lang="en-GB" sz="2000">
                <a:cs typeface="Poppins" pitchFamily="2" charset="77"/>
              </a:rPr>
              <a:t>)</a:t>
            </a:r>
          </a:p>
          <a:p>
            <a:pPr marL="0" indent="0">
              <a:spcBef>
                <a:spcPts val="0"/>
              </a:spcBef>
              <a:spcAft>
                <a:spcPts val="1800"/>
              </a:spcAft>
              <a:buNone/>
            </a:pPr>
            <a:r>
              <a:rPr lang="en-GB" sz="2000">
                <a:cs typeface="Poppins" pitchFamily="2" charset="77"/>
              </a:rPr>
              <a:t>Answer options: </a:t>
            </a:r>
          </a:p>
          <a:p>
            <a:pPr marL="538163">
              <a:spcBef>
                <a:spcPts val="0"/>
              </a:spcBef>
              <a:spcAft>
                <a:spcPts val="1800"/>
              </a:spcAft>
            </a:pPr>
            <a:r>
              <a:rPr lang="en-GB" sz="2000">
                <a:cs typeface="Poppins" pitchFamily="2" charset="77"/>
              </a:rPr>
              <a:t>Yes, in the past 2 months</a:t>
            </a:r>
          </a:p>
          <a:p>
            <a:pPr marL="538163">
              <a:spcBef>
                <a:spcPts val="0"/>
              </a:spcBef>
              <a:spcAft>
                <a:spcPts val="1800"/>
              </a:spcAft>
            </a:pPr>
            <a:r>
              <a:rPr lang="en-GB" sz="2000">
                <a:cs typeface="Poppins" pitchFamily="2" charset="77"/>
              </a:rPr>
              <a:t>Yes, but not in the past 2 months</a:t>
            </a:r>
          </a:p>
          <a:p>
            <a:pPr marL="538163">
              <a:spcBef>
                <a:spcPts val="0"/>
              </a:spcBef>
              <a:spcAft>
                <a:spcPts val="1800"/>
              </a:spcAft>
            </a:pPr>
            <a:r>
              <a:rPr lang="en-GB" sz="2000">
                <a:cs typeface="Poppins" pitchFamily="2" charset="77"/>
              </a:rPr>
              <a:t>No</a:t>
            </a:r>
            <a:endParaRPr lang="en-US" sz="2000">
              <a:cs typeface="Poppins" pitchFamily="2" charset="77"/>
            </a:endParaRPr>
          </a:p>
        </p:txBody>
      </p:sp>
      <p:pic>
        <p:nvPicPr>
          <p:cNvPr id="4" name="Picture 3" descr="Icon&#10;&#10;Description automatically generated">
            <a:extLst>
              <a:ext uri="{FF2B5EF4-FFF2-40B4-BE49-F238E27FC236}">
                <a16:creationId xmlns:a16="http://schemas.microsoft.com/office/drawing/2014/main" id="{9C88BEF4-1D53-E235-9133-9AAF24395875}"/>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43513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3A0655-349F-CEB9-C036-4610AEA90FCE}"/>
              </a:ext>
            </a:extLst>
          </p:cNvPr>
          <p:cNvSpPr>
            <a:spLocks noGrp="1"/>
          </p:cNvSpPr>
          <p:nvPr>
            <p:ph type="title"/>
          </p:nvPr>
        </p:nvSpPr>
        <p:spPr>
          <a:xfrm>
            <a:off x="838200" y="365125"/>
            <a:ext cx="10515600" cy="1325563"/>
          </a:xfrm>
        </p:spPr>
        <p:txBody>
          <a:bodyPr>
            <a:normAutofit/>
          </a:bodyPr>
          <a:lstStyle/>
          <a:p>
            <a:r>
              <a:rPr lang="en-GB" sz="5400"/>
              <a:t>Design</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4856877-2EE2-6203-F4F5-9DC584D27297}"/>
              </a:ext>
            </a:extLst>
          </p:cNvPr>
          <p:cNvSpPr>
            <a:spLocks noGrp="1"/>
          </p:cNvSpPr>
          <p:nvPr>
            <p:ph idx="1"/>
          </p:nvPr>
        </p:nvSpPr>
        <p:spPr>
          <a:xfrm>
            <a:off x="838200" y="1929384"/>
            <a:ext cx="10515600" cy="4251960"/>
          </a:xfrm>
        </p:spPr>
        <p:txBody>
          <a:bodyPr>
            <a:normAutofit/>
          </a:bodyPr>
          <a:lstStyle/>
          <a:p>
            <a:pPr marL="0" indent="0">
              <a:buNone/>
            </a:pPr>
            <a:r>
              <a:rPr lang="en-GB" sz="2200" dirty="0"/>
              <a:t>Used data from </a:t>
            </a:r>
            <a:r>
              <a:rPr lang="en-GB" sz="2200" b="1" dirty="0"/>
              <a:t>baseline (n=12,514) </a:t>
            </a:r>
            <a:r>
              <a:rPr lang="en-GB" sz="2200" dirty="0"/>
              <a:t>and </a:t>
            </a:r>
            <a:r>
              <a:rPr lang="en-GB" sz="2200" b="1" dirty="0"/>
              <a:t>6 month follow up (n=7,160).</a:t>
            </a:r>
          </a:p>
          <a:p>
            <a:pPr marL="0" indent="0">
              <a:buNone/>
            </a:pPr>
            <a:r>
              <a:rPr lang="en-GB" sz="2200" dirty="0"/>
              <a:t>Described </a:t>
            </a:r>
            <a:r>
              <a:rPr lang="en-GB" sz="2200" b="1" dirty="0"/>
              <a:t>proportions</a:t>
            </a:r>
            <a:r>
              <a:rPr lang="en-GB" sz="2200" dirty="0"/>
              <a:t> reporting suicidal ideation, attempts, and non-suicidal self-injury at each time period, and </a:t>
            </a:r>
            <a:r>
              <a:rPr lang="en-GB" sz="2200" b="1" dirty="0"/>
              <a:t>incidence</a:t>
            </a:r>
            <a:r>
              <a:rPr lang="en-GB" sz="2200" dirty="0"/>
              <a:t> at 6 months.</a:t>
            </a:r>
          </a:p>
          <a:p>
            <a:pPr marL="0" indent="0">
              <a:buNone/>
            </a:pPr>
            <a:r>
              <a:rPr lang="en-GB" sz="2200" dirty="0"/>
              <a:t>Multilevel multivariable logistic regression models (using weighted data).</a:t>
            </a:r>
          </a:p>
          <a:p>
            <a:pPr marL="0" indent="0">
              <a:buNone/>
            </a:pPr>
            <a:r>
              <a:rPr lang="en-GB" sz="2200" dirty="0"/>
              <a:t>Investigated associations between outcomes (suicidal ideation, attempts, and non-suicidal self-injury) and </a:t>
            </a:r>
            <a:r>
              <a:rPr lang="en-GB" sz="2200" b="1" dirty="0"/>
              <a:t>demographic</a:t>
            </a:r>
            <a:r>
              <a:rPr lang="en-GB" sz="2200" dirty="0"/>
              <a:t> factors (age, sex, ethnicity) and </a:t>
            </a:r>
            <a:r>
              <a:rPr lang="en-GB" sz="2200" b="1" dirty="0"/>
              <a:t>occupational</a:t>
            </a:r>
            <a:r>
              <a:rPr lang="en-GB" sz="2200" dirty="0"/>
              <a:t> factors (re-deployment status; exposure to potentially morally injurious events; lack of access to personal protective equipment (PPE); lack of confidence about raising safety concerns; lack of confidence that safety concerns would be addressed; feeling unsupported by supervisors or managers, and providing a reduced standard of care. </a:t>
            </a:r>
          </a:p>
        </p:txBody>
      </p:sp>
      <p:pic>
        <p:nvPicPr>
          <p:cNvPr id="4" name="Picture 3" descr="Icon&#10;&#10;Description automatically generated">
            <a:extLst>
              <a:ext uri="{FF2B5EF4-FFF2-40B4-BE49-F238E27FC236}">
                <a16:creationId xmlns:a16="http://schemas.microsoft.com/office/drawing/2014/main" id="{82F2131A-20E2-F731-238F-4A4897290222}"/>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52729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CF6E-E140-E20B-F818-E08DC186FF0F}"/>
              </a:ext>
            </a:extLst>
          </p:cNvPr>
          <p:cNvSpPr>
            <a:spLocks noGrp="1"/>
          </p:cNvSpPr>
          <p:nvPr>
            <p:ph type="title"/>
          </p:nvPr>
        </p:nvSpPr>
        <p:spPr>
          <a:xfrm>
            <a:off x="838200" y="196023"/>
            <a:ext cx="10515600" cy="1325563"/>
          </a:xfrm>
        </p:spPr>
        <p:txBody>
          <a:bodyPr/>
          <a:lstStyle/>
          <a:p>
            <a:r>
              <a:rPr lang="en-GB" dirty="0"/>
              <a:t>Results – prevalence &amp; incidence</a:t>
            </a:r>
          </a:p>
        </p:txBody>
      </p:sp>
      <p:pic>
        <p:nvPicPr>
          <p:cNvPr id="4" name="Picture 3" descr="Icon&#10;&#10;Description automatically generated">
            <a:extLst>
              <a:ext uri="{FF2B5EF4-FFF2-40B4-BE49-F238E27FC236}">
                <a16:creationId xmlns:a16="http://schemas.microsoft.com/office/drawing/2014/main" id="{83E4E4A1-74E3-709E-BC9B-F96C121BE46A}"/>
              </a:ext>
            </a:extLst>
          </p:cNvPr>
          <p:cNvPicPr>
            <a:picLocks noChangeAspect="1"/>
          </p:cNvPicPr>
          <p:nvPr/>
        </p:nvPicPr>
        <p:blipFill>
          <a:blip r:embed="rId3"/>
          <a:stretch>
            <a:fillRect/>
          </a:stretch>
        </p:blipFill>
        <p:spPr>
          <a:xfrm>
            <a:off x="214596" y="6015038"/>
            <a:ext cx="736977" cy="736977"/>
          </a:xfrm>
          <a:prstGeom prst="rect">
            <a:avLst/>
          </a:prstGeom>
        </p:spPr>
      </p:pic>
      <p:graphicFrame>
        <p:nvGraphicFramePr>
          <p:cNvPr id="8" name="Content Placeholder 7">
            <a:extLst>
              <a:ext uri="{FF2B5EF4-FFF2-40B4-BE49-F238E27FC236}">
                <a16:creationId xmlns:a16="http://schemas.microsoft.com/office/drawing/2014/main" id="{BEA73ABB-8EF7-F7EF-BF57-4CC3BFF0E00F}"/>
              </a:ext>
            </a:extLst>
          </p:cNvPr>
          <p:cNvGraphicFramePr>
            <a:graphicFrameLocks noGrp="1"/>
          </p:cNvGraphicFramePr>
          <p:nvPr>
            <p:ph idx="1"/>
            <p:extLst>
              <p:ext uri="{D42A27DB-BD31-4B8C-83A1-F6EECF244321}">
                <p14:modId xmlns:p14="http://schemas.microsoft.com/office/powerpoint/2010/main" val="4246344644"/>
              </p:ext>
            </p:extLst>
          </p:nvPr>
        </p:nvGraphicFramePr>
        <p:xfrm>
          <a:off x="981942" y="1272053"/>
          <a:ext cx="10371858" cy="5146165"/>
        </p:xfrm>
        <a:graphic>
          <a:graphicData uri="http://schemas.openxmlformats.org/drawingml/2006/table">
            <a:tbl>
              <a:tblPr firstRow="1" firstCol="1" bandRow="1">
                <a:tableStyleId>{5C22544A-7EE6-4342-B048-85BDC9FD1C3A}</a:tableStyleId>
              </a:tblPr>
              <a:tblGrid>
                <a:gridCol w="1081364">
                  <a:extLst>
                    <a:ext uri="{9D8B030D-6E8A-4147-A177-3AD203B41FA5}">
                      <a16:colId xmlns:a16="http://schemas.microsoft.com/office/drawing/2014/main" val="695639775"/>
                    </a:ext>
                  </a:extLst>
                </a:gridCol>
                <a:gridCol w="1081364">
                  <a:extLst>
                    <a:ext uri="{9D8B030D-6E8A-4147-A177-3AD203B41FA5}">
                      <a16:colId xmlns:a16="http://schemas.microsoft.com/office/drawing/2014/main" val="95562936"/>
                    </a:ext>
                  </a:extLst>
                </a:gridCol>
                <a:gridCol w="697055">
                  <a:extLst>
                    <a:ext uri="{9D8B030D-6E8A-4147-A177-3AD203B41FA5}">
                      <a16:colId xmlns:a16="http://schemas.microsoft.com/office/drawing/2014/main" val="2787647461"/>
                    </a:ext>
                  </a:extLst>
                </a:gridCol>
                <a:gridCol w="697055">
                  <a:extLst>
                    <a:ext uri="{9D8B030D-6E8A-4147-A177-3AD203B41FA5}">
                      <a16:colId xmlns:a16="http://schemas.microsoft.com/office/drawing/2014/main" val="1566318698"/>
                    </a:ext>
                  </a:extLst>
                </a:gridCol>
                <a:gridCol w="689166">
                  <a:extLst>
                    <a:ext uri="{9D8B030D-6E8A-4147-A177-3AD203B41FA5}">
                      <a16:colId xmlns:a16="http://schemas.microsoft.com/office/drawing/2014/main" val="2662143439"/>
                    </a:ext>
                  </a:extLst>
                </a:gridCol>
                <a:gridCol w="689166">
                  <a:extLst>
                    <a:ext uri="{9D8B030D-6E8A-4147-A177-3AD203B41FA5}">
                      <a16:colId xmlns:a16="http://schemas.microsoft.com/office/drawing/2014/main" val="1157792870"/>
                    </a:ext>
                  </a:extLst>
                </a:gridCol>
                <a:gridCol w="679586">
                  <a:extLst>
                    <a:ext uri="{9D8B030D-6E8A-4147-A177-3AD203B41FA5}">
                      <a16:colId xmlns:a16="http://schemas.microsoft.com/office/drawing/2014/main" val="3779834871"/>
                    </a:ext>
                  </a:extLst>
                </a:gridCol>
                <a:gridCol w="679586">
                  <a:extLst>
                    <a:ext uri="{9D8B030D-6E8A-4147-A177-3AD203B41FA5}">
                      <a16:colId xmlns:a16="http://schemas.microsoft.com/office/drawing/2014/main" val="2406454938"/>
                    </a:ext>
                  </a:extLst>
                </a:gridCol>
                <a:gridCol w="679586">
                  <a:extLst>
                    <a:ext uri="{9D8B030D-6E8A-4147-A177-3AD203B41FA5}">
                      <a16:colId xmlns:a16="http://schemas.microsoft.com/office/drawing/2014/main" val="3411290264"/>
                    </a:ext>
                  </a:extLst>
                </a:gridCol>
                <a:gridCol w="679586">
                  <a:extLst>
                    <a:ext uri="{9D8B030D-6E8A-4147-A177-3AD203B41FA5}">
                      <a16:colId xmlns:a16="http://schemas.microsoft.com/office/drawing/2014/main" val="3644368280"/>
                    </a:ext>
                  </a:extLst>
                </a:gridCol>
                <a:gridCol w="679586">
                  <a:extLst>
                    <a:ext uri="{9D8B030D-6E8A-4147-A177-3AD203B41FA5}">
                      <a16:colId xmlns:a16="http://schemas.microsoft.com/office/drawing/2014/main" val="1266619159"/>
                    </a:ext>
                  </a:extLst>
                </a:gridCol>
                <a:gridCol w="679586">
                  <a:extLst>
                    <a:ext uri="{9D8B030D-6E8A-4147-A177-3AD203B41FA5}">
                      <a16:colId xmlns:a16="http://schemas.microsoft.com/office/drawing/2014/main" val="463316843"/>
                    </a:ext>
                  </a:extLst>
                </a:gridCol>
                <a:gridCol w="679586">
                  <a:extLst>
                    <a:ext uri="{9D8B030D-6E8A-4147-A177-3AD203B41FA5}">
                      <a16:colId xmlns:a16="http://schemas.microsoft.com/office/drawing/2014/main" val="1998255606"/>
                    </a:ext>
                  </a:extLst>
                </a:gridCol>
                <a:gridCol w="679586">
                  <a:extLst>
                    <a:ext uri="{9D8B030D-6E8A-4147-A177-3AD203B41FA5}">
                      <a16:colId xmlns:a16="http://schemas.microsoft.com/office/drawing/2014/main" val="380603144"/>
                    </a:ext>
                  </a:extLst>
                </a:gridCol>
              </a:tblGrid>
              <a:tr h="306812">
                <a:tc>
                  <a:txBody>
                    <a:bodyPr/>
                    <a:lstStyle/>
                    <a:p>
                      <a:pP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gridSpan="6">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Prevalence</a:t>
                      </a: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6">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Incidence</a:t>
                      </a: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extLst>
                  <a:ext uri="{0D108BD9-81ED-4DB2-BD59-A6C34878D82A}">
                    <a16:rowId xmlns:a16="http://schemas.microsoft.com/office/drawing/2014/main" val="778949822"/>
                  </a:ext>
                </a:extLst>
              </a:tr>
              <a:tr h="509347">
                <a:tc>
                  <a:txBody>
                    <a:bodyPr/>
                    <a:lstStyle/>
                    <a:p>
                      <a:pPr>
                        <a:lnSpc>
                          <a:spcPct val="115000"/>
                        </a:lnSpc>
                      </a:pPr>
                      <a:r>
                        <a:rPr lang="en-US" sz="1200" dirty="0">
                          <a:effectLst/>
                        </a:rPr>
                        <a:t> </a:t>
                      </a:r>
                      <a:r>
                        <a:rPr lang="en-GB" sz="1200" dirty="0">
                          <a:effectLst/>
                        </a:rPr>
                        <a:t> Time</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Response</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gridSpan="2">
                  <a:txBody>
                    <a:bodyPr/>
                    <a:lstStyle/>
                    <a:p>
                      <a:pPr algn="ctr">
                        <a:lnSpc>
                          <a:spcPct val="115000"/>
                        </a:lnSpc>
                      </a:pPr>
                      <a:r>
                        <a:rPr lang="en-US" sz="1200" dirty="0">
                          <a:effectLst/>
                        </a:rPr>
                        <a:t>Suicidal ideation</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Suicidal attempts</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Non-suicidal self-injury</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Suicidal ideation</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Suicidal attempts</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Non-suicidal self-injury</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extLst>
                  <a:ext uri="{0D108BD9-81ED-4DB2-BD59-A6C34878D82A}">
                    <a16:rowId xmlns:a16="http://schemas.microsoft.com/office/drawing/2014/main" val="1141283807"/>
                  </a:ext>
                </a:extLst>
              </a:tr>
              <a:tr h="523054">
                <a:tc>
                  <a:txBody>
                    <a:bodyPr/>
                    <a:lstStyle/>
                    <a:p>
                      <a:pPr>
                        <a:lnSpc>
                          <a:spcPct val="115000"/>
                        </a:lnSpc>
                      </a:pPr>
                      <a:r>
                        <a:rPr lang="en-US"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 </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n</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n</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 (95% CI)</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extLst>
                  <a:ext uri="{0D108BD9-81ED-4DB2-BD59-A6C34878D82A}">
                    <a16:rowId xmlns:a16="http://schemas.microsoft.com/office/drawing/2014/main" val="3398708677"/>
                  </a:ext>
                </a:extLst>
              </a:tr>
              <a:tr h="533155">
                <a:tc rowSpan="3">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Baseline</a:t>
                      </a:r>
                    </a:p>
                  </a:txBody>
                  <a:tcPr marL="68580" marR="68580" marT="0" marB="0" anchor="ctr"/>
                </a:tc>
                <a:tc>
                  <a:txBody>
                    <a:bodyPr/>
                    <a:lstStyle/>
                    <a:p>
                      <a:pPr algn="ctr">
                        <a:lnSpc>
                          <a:spcPct val="115000"/>
                        </a:lnSpc>
                      </a:pPr>
                      <a:r>
                        <a:rPr lang="en-US" sz="1200">
                          <a:effectLst/>
                        </a:rPr>
                        <a:t>No</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8,137</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65.7 </a:t>
                      </a:r>
                      <a:endParaRPr lang="en-GB" sz="1200">
                        <a:effectLst/>
                      </a:endParaRPr>
                    </a:p>
                    <a:p>
                      <a:pPr algn="ctr">
                        <a:lnSpc>
                          <a:spcPct val="115000"/>
                        </a:lnSpc>
                      </a:pPr>
                      <a:r>
                        <a:rPr lang="en-US" sz="1200">
                          <a:effectLst/>
                        </a:rPr>
                        <a:t>(64.6, 66.7)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10,927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87.2 </a:t>
                      </a:r>
                    </a:p>
                    <a:p>
                      <a:pPr algn="ctr">
                        <a:lnSpc>
                          <a:spcPct val="115000"/>
                        </a:lnSpc>
                      </a:pPr>
                      <a:r>
                        <a:rPr lang="en-GB" sz="1200">
                          <a:effectLst/>
                        </a:rPr>
                        <a:t>(86.4, 88.0)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10,262</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82.3 </a:t>
                      </a:r>
                      <a:endParaRPr lang="en-GB" sz="1200">
                        <a:effectLst/>
                      </a:endParaRPr>
                    </a:p>
                    <a:p>
                      <a:pPr algn="ctr">
                        <a:lnSpc>
                          <a:spcPct val="115000"/>
                        </a:lnSpc>
                      </a:pPr>
                      <a:r>
                        <a:rPr lang="en-US" sz="1200">
                          <a:effectLst/>
                        </a:rPr>
                        <a:t>(81.4, 83.1)</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extLst>
                  <a:ext uri="{0D108BD9-81ED-4DB2-BD59-A6C34878D82A}">
                    <a16:rowId xmlns:a16="http://schemas.microsoft.com/office/drawing/2014/main" val="945145928"/>
                  </a:ext>
                </a:extLst>
              </a:tr>
              <a:tr h="600971">
                <a:tc vMerge="1">
                  <a:txBody>
                    <a:bodyPr/>
                    <a:lstStyle/>
                    <a:p>
                      <a:endParaRPr lang="en-GB"/>
                    </a:p>
                  </a:txBody>
                  <a:tcPr/>
                </a:tc>
                <a:tc>
                  <a:txBody>
                    <a:bodyPr/>
                    <a:lstStyle/>
                    <a:p>
                      <a:pPr algn="ctr">
                        <a:lnSpc>
                          <a:spcPct val="115000"/>
                        </a:lnSpc>
                      </a:pPr>
                      <a:r>
                        <a:rPr lang="en-GB" sz="1200">
                          <a:effectLst/>
                        </a:rPr>
                        <a:t>Yes, but not in previous 2 months</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2,596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19.5 </a:t>
                      </a:r>
                    </a:p>
                    <a:p>
                      <a:pPr algn="ctr">
                        <a:lnSpc>
                          <a:spcPct val="115000"/>
                        </a:lnSpc>
                      </a:pPr>
                      <a:r>
                        <a:rPr lang="en-GB" sz="1200">
                          <a:effectLst/>
                        </a:rPr>
                        <a:t>(18.7, 20.4)</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a:effectLst/>
                        </a:rPr>
                        <a:t>880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6.7 </a:t>
                      </a:r>
                    </a:p>
                    <a:p>
                      <a:pPr algn="ctr">
                        <a:lnSpc>
                          <a:spcPct val="115000"/>
                        </a:lnSpc>
                      </a:pPr>
                      <a:r>
                        <a:rPr lang="en-GB" sz="1200">
                          <a:effectLst/>
                        </a:rPr>
                        <a:t>(6.1, 7.3)</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1,397</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10.3 </a:t>
                      </a:r>
                      <a:endParaRPr lang="en-GB" sz="1200">
                        <a:effectLst/>
                      </a:endParaRPr>
                    </a:p>
                    <a:p>
                      <a:pPr algn="ctr">
                        <a:lnSpc>
                          <a:spcPct val="115000"/>
                        </a:lnSpc>
                      </a:pPr>
                      <a:r>
                        <a:rPr lang="en-US" sz="1200">
                          <a:effectLst/>
                        </a:rPr>
                        <a:t>(9.7, 11.0)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extLst>
                  <a:ext uri="{0D108BD9-81ED-4DB2-BD59-A6C34878D82A}">
                    <a16:rowId xmlns:a16="http://schemas.microsoft.com/office/drawing/2014/main" val="1508068179"/>
                  </a:ext>
                </a:extLst>
              </a:tr>
              <a:tr h="598086">
                <a:tc vMerge="1">
                  <a:txBody>
                    <a:bodyPr/>
                    <a:lstStyle/>
                    <a:p>
                      <a:endParaRPr lang="en-GB"/>
                    </a:p>
                  </a:txBody>
                  <a:tcPr/>
                </a:tc>
                <a:tc>
                  <a:txBody>
                    <a:bodyPr/>
                    <a:lstStyle/>
                    <a:p>
                      <a:pPr algn="ctr">
                        <a:lnSpc>
                          <a:spcPct val="115000"/>
                        </a:lnSpc>
                      </a:pPr>
                      <a:r>
                        <a:rPr lang="en-GB" sz="1200">
                          <a:effectLst/>
                        </a:rPr>
                        <a:t>Yes, within the previous 2 months</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1,336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10.8 </a:t>
                      </a:r>
                    </a:p>
                    <a:p>
                      <a:pPr algn="ctr">
                        <a:lnSpc>
                          <a:spcPct val="115000"/>
                        </a:lnSpc>
                      </a:pPr>
                      <a:r>
                        <a:rPr lang="en-GB" sz="1200">
                          <a:effectLst/>
                        </a:rPr>
                        <a:t>(10.1, 11.6)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rPr>
                        <a:t>262</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2.1 </a:t>
                      </a:r>
                    </a:p>
                    <a:p>
                      <a:pPr algn="ctr">
                        <a:lnSpc>
                          <a:spcPct val="115000"/>
                        </a:lnSpc>
                      </a:pPr>
                      <a:r>
                        <a:rPr lang="en-GB" sz="1200">
                          <a:effectLst/>
                        </a:rPr>
                        <a:t>(1.8, 2.5)</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407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3.4 </a:t>
                      </a:r>
                      <a:endParaRPr lang="en-GB" sz="1200">
                        <a:effectLst/>
                      </a:endParaRPr>
                    </a:p>
                    <a:p>
                      <a:pPr algn="ctr">
                        <a:lnSpc>
                          <a:spcPct val="115000"/>
                        </a:lnSpc>
                      </a:pPr>
                      <a:r>
                        <a:rPr lang="en-US" sz="1200">
                          <a:effectLst/>
                        </a:rPr>
                        <a:t>(3.0. 3.8)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extLst>
                  <a:ext uri="{0D108BD9-81ED-4DB2-BD59-A6C34878D82A}">
                    <a16:rowId xmlns:a16="http://schemas.microsoft.com/office/drawing/2014/main" val="3518899920"/>
                  </a:ext>
                </a:extLst>
              </a:tr>
              <a:tr h="505739">
                <a:tc rowSpan="3">
                  <a:txBody>
                    <a:bodyPr/>
                    <a:lstStyle/>
                    <a:p>
                      <a:pPr algn="ctr">
                        <a:lnSpc>
                          <a:spcPct val="115000"/>
                        </a:lnSpc>
                      </a:pPr>
                      <a:r>
                        <a:rPr lang="en-GB" sz="1200" dirty="0">
                          <a:effectLst/>
                        </a:rPr>
                        <a:t>6 months</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No</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4,308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61.4 </a:t>
                      </a:r>
                    </a:p>
                    <a:p>
                      <a:pPr algn="ctr">
                        <a:lnSpc>
                          <a:spcPct val="115000"/>
                        </a:lnSpc>
                      </a:pPr>
                      <a:r>
                        <a:rPr lang="en-GB" sz="1200" dirty="0">
                          <a:effectLst/>
                        </a:rPr>
                        <a:t>(60.0, 62.8)</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5,897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82.7 </a:t>
                      </a:r>
                      <a:endParaRPr lang="en-GB" sz="1200">
                        <a:effectLst/>
                      </a:endParaRPr>
                    </a:p>
                    <a:p>
                      <a:pPr algn="ctr">
                        <a:lnSpc>
                          <a:spcPct val="115000"/>
                        </a:lnSpc>
                      </a:pPr>
                      <a:r>
                        <a:rPr lang="en-US" sz="1200">
                          <a:effectLst/>
                        </a:rPr>
                        <a:t>(81.5, 83.8)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a:effectLst/>
                        </a:rPr>
                        <a:t>5,532</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78.2 </a:t>
                      </a:r>
                    </a:p>
                    <a:p>
                      <a:pPr algn="ctr">
                        <a:lnSpc>
                          <a:spcPct val="115000"/>
                        </a:lnSpc>
                      </a:pPr>
                      <a:r>
                        <a:rPr lang="en-GB" sz="1200">
                          <a:effectLst/>
                        </a:rPr>
                        <a:t>(77.0, 79.4)</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3,707</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80.2 (79.0, 81.5)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5,546</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87.7 (86.9, 88.5)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5,098</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86.7 (84.8, 86.6)</a:t>
                      </a:r>
                    </a:p>
                  </a:txBody>
                  <a:tcPr marL="18531" marR="18531" marT="0" marB="0" anchor="ctr"/>
                </a:tc>
                <a:extLst>
                  <a:ext uri="{0D108BD9-81ED-4DB2-BD59-A6C34878D82A}">
                    <a16:rowId xmlns:a16="http://schemas.microsoft.com/office/drawing/2014/main" val="3156189262"/>
                  </a:ext>
                </a:extLst>
              </a:tr>
              <a:tr h="625501">
                <a:tc vMerge="1">
                  <a:txBody>
                    <a:bodyPr/>
                    <a:lstStyle/>
                    <a:p>
                      <a:endParaRPr lang="en-GB"/>
                    </a:p>
                  </a:txBody>
                  <a:tcPr/>
                </a:tc>
                <a:tc>
                  <a:txBody>
                    <a:bodyPr/>
                    <a:lstStyle/>
                    <a:p>
                      <a:pPr algn="ctr">
                        <a:lnSpc>
                          <a:spcPct val="115000"/>
                        </a:lnSpc>
                      </a:pPr>
                      <a:r>
                        <a:rPr lang="en-GB" sz="1200">
                          <a:effectLst/>
                        </a:rPr>
                        <a:t>Yes, but not in the previous month</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1,591</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21.0 </a:t>
                      </a:r>
                      <a:endParaRPr lang="en-GB" sz="1200">
                        <a:effectLst/>
                      </a:endParaRPr>
                    </a:p>
                    <a:p>
                      <a:pPr algn="ctr">
                        <a:lnSpc>
                          <a:spcPct val="115000"/>
                        </a:lnSpc>
                      </a:pPr>
                      <a:r>
                        <a:rPr lang="en-US" sz="1200">
                          <a:effectLst/>
                        </a:rPr>
                        <a:t>(19.8, 22.2)</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475</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6.3 </a:t>
                      </a:r>
                      <a:endParaRPr lang="en-GB" sz="1200">
                        <a:effectLst/>
                      </a:endParaRPr>
                    </a:p>
                    <a:p>
                      <a:pPr algn="ctr">
                        <a:lnSpc>
                          <a:spcPct val="115000"/>
                        </a:lnSpc>
                      </a:pPr>
                      <a:r>
                        <a:rPr lang="en-US" sz="1200">
                          <a:effectLst/>
                        </a:rPr>
                        <a:t>(5.6, 7.0)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776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9.9 </a:t>
                      </a:r>
                      <a:endParaRPr lang="en-GB" sz="1200">
                        <a:effectLst/>
                      </a:endParaRPr>
                    </a:p>
                    <a:p>
                      <a:pPr algn="ctr">
                        <a:lnSpc>
                          <a:spcPct val="115000"/>
                        </a:lnSpc>
                      </a:pPr>
                      <a:r>
                        <a:rPr lang="en-US" sz="1200">
                          <a:effectLst/>
                        </a:rPr>
                        <a:t>(9.1, 10.8)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343</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7.4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(6.7, 8.2)</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119</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1.9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(1.6, 2.2)</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226</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3.8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(3.3, 4.3)</a:t>
                      </a:r>
                    </a:p>
                  </a:txBody>
                  <a:tcPr marL="18531" marR="18531" marT="0" marB="0" anchor="ctr"/>
                </a:tc>
                <a:extLst>
                  <a:ext uri="{0D108BD9-81ED-4DB2-BD59-A6C34878D82A}">
                    <a16:rowId xmlns:a16="http://schemas.microsoft.com/office/drawing/2014/main" val="3742814144"/>
                  </a:ext>
                </a:extLst>
              </a:tr>
              <a:tr h="593757">
                <a:tc vMerge="1">
                  <a:txBody>
                    <a:bodyPr/>
                    <a:lstStyle/>
                    <a:p>
                      <a:endParaRPr lang="en-GB"/>
                    </a:p>
                  </a:txBody>
                  <a:tcPr/>
                </a:tc>
                <a:tc>
                  <a:txBody>
                    <a:bodyPr/>
                    <a:lstStyle/>
                    <a:p>
                      <a:pPr algn="ctr">
                        <a:lnSpc>
                          <a:spcPct val="115000"/>
                        </a:lnSpc>
                      </a:pPr>
                      <a:r>
                        <a:rPr lang="en-GB" sz="1200">
                          <a:effectLst/>
                        </a:rPr>
                        <a:t>Yes, within the previous month</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638</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9.0 </a:t>
                      </a:r>
                    </a:p>
                    <a:p>
                      <a:pPr algn="ctr">
                        <a:lnSpc>
                          <a:spcPct val="115000"/>
                        </a:lnSpc>
                      </a:pPr>
                      <a:r>
                        <a:rPr lang="en-GB" sz="1200" dirty="0">
                          <a:effectLst/>
                        </a:rPr>
                        <a:t>(8.1, 9.9)</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164</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2.4 </a:t>
                      </a:r>
                      <a:endParaRPr lang="en-GB" sz="1200" dirty="0">
                        <a:effectLst/>
                      </a:endParaRPr>
                    </a:p>
                    <a:p>
                      <a:pPr algn="ctr">
                        <a:lnSpc>
                          <a:spcPct val="115000"/>
                        </a:lnSpc>
                      </a:pPr>
                      <a:r>
                        <a:rPr lang="en-US" sz="1200" dirty="0">
                          <a:effectLst/>
                        </a:rPr>
                        <a:t>(2.0, 2.9)</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226</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3.2 </a:t>
                      </a:r>
                      <a:endParaRPr lang="en-GB" sz="1200" dirty="0">
                        <a:effectLst/>
                      </a:endParaRPr>
                    </a:p>
                    <a:p>
                      <a:pPr algn="ctr">
                        <a:lnSpc>
                          <a:spcPct val="115000"/>
                        </a:lnSpc>
                      </a:pPr>
                      <a:r>
                        <a:rPr lang="en-US" sz="1200" dirty="0">
                          <a:effectLst/>
                        </a:rPr>
                        <a:t>(2.7, 3.7)</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181</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3.9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(3.4, 4.5)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125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2.0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(1.6, 2.4)</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134</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2.3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(1.9, 2.7)</a:t>
                      </a:r>
                    </a:p>
                  </a:txBody>
                  <a:tcPr marL="18531" marR="18531" marT="0" marB="0" anchor="ctr"/>
                </a:tc>
                <a:extLst>
                  <a:ext uri="{0D108BD9-81ED-4DB2-BD59-A6C34878D82A}">
                    <a16:rowId xmlns:a16="http://schemas.microsoft.com/office/drawing/2014/main" val="2202569318"/>
                  </a:ext>
                </a:extLst>
              </a:tr>
            </a:tbl>
          </a:graphicData>
        </a:graphic>
      </p:graphicFrame>
      <p:sp>
        <p:nvSpPr>
          <p:cNvPr id="9" name="Oval 8">
            <a:extLst>
              <a:ext uri="{FF2B5EF4-FFF2-40B4-BE49-F238E27FC236}">
                <a16:creationId xmlns:a16="http://schemas.microsoft.com/office/drawing/2014/main" id="{6FFFB2CF-5B50-75E0-E6ED-A97BAF73A24E}"/>
              </a:ext>
            </a:extLst>
          </p:cNvPr>
          <p:cNvSpPr/>
          <p:nvPr/>
        </p:nvSpPr>
        <p:spPr>
          <a:xfrm>
            <a:off x="3180522" y="3872286"/>
            <a:ext cx="1399430" cy="6599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C158EBB4-FF52-4354-BE8D-CFE007664A0D}"/>
              </a:ext>
            </a:extLst>
          </p:cNvPr>
          <p:cNvSpPr/>
          <p:nvPr/>
        </p:nvSpPr>
        <p:spPr>
          <a:xfrm>
            <a:off x="4579952" y="3872286"/>
            <a:ext cx="1399430" cy="6599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F9CFEF6A-89DB-2135-70E4-2CCA4E8B3C1B}"/>
              </a:ext>
            </a:extLst>
          </p:cNvPr>
          <p:cNvSpPr/>
          <p:nvPr/>
        </p:nvSpPr>
        <p:spPr>
          <a:xfrm>
            <a:off x="5979382" y="3872286"/>
            <a:ext cx="1399430" cy="6599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33A5759D-20F8-91CB-5766-050B02E8EF7C}"/>
              </a:ext>
            </a:extLst>
          </p:cNvPr>
          <p:cNvSpPr/>
          <p:nvPr/>
        </p:nvSpPr>
        <p:spPr>
          <a:xfrm>
            <a:off x="3124850" y="5803668"/>
            <a:ext cx="1399430" cy="6599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A11EC7DA-3660-C999-3E30-2C6B35CF4F03}"/>
              </a:ext>
            </a:extLst>
          </p:cNvPr>
          <p:cNvSpPr/>
          <p:nvPr/>
        </p:nvSpPr>
        <p:spPr>
          <a:xfrm>
            <a:off x="4488384" y="5790416"/>
            <a:ext cx="1399430" cy="6599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DDD01D51-4D08-441B-3A37-54059554F3D3}"/>
              </a:ext>
            </a:extLst>
          </p:cNvPr>
          <p:cNvSpPr/>
          <p:nvPr/>
        </p:nvSpPr>
        <p:spPr>
          <a:xfrm>
            <a:off x="5889922" y="5802989"/>
            <a:ext cx="1399430" cy="6599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3670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3"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CF6E-E140-E20B-F818-E08DC186FF0F}"/>
              </a:ext>
            </a:extLst>
          </p:cNvPr>
          <p:cNvSpPr>
            <a:spLocks noGrp="1"/>
          </p:cNvSpPr>
          <p:nvPr>
            <p:ph type="title"/>
          </p:nvPr>
        </p:nvSpPr>
        <p:spPr>
          <a:xfrm>
            <a:off x="838200" y="196023"/>
            <a:ext cx="10515600" cy="1325563"/>
          </a:xfrm>
        </p:spPr>
        <p:txBody>
          <a:bodyPr/>
          <a:lstStyle/>
          <a:p>
            <a:r>
              <a:rPr lang="en-GB" dirty="0"/>
              <a:t>Results – prevalence &amp; incidence</a:t>
            </a:r>
          </a:p>
        </p:txBody>
      </p:sp>
      <p:pic>
        <p:nvPicPr>
          <p:cNvPr id="4" name="Picture 3" descr="Icon&#10;&#10;Description automatically generated">
            <a:extLst>
              <a:ext uri="{FF2B5EF4-FFF2-40B4-BE49-F238E27FC236}">
                <a16:creationId xmlns:a16="http://schemas.microsoft.com/office/drawing/2014/main" id="{83E4E4A1-74E3-709E-BC9B-F96C121BE46A}"/>
              </a:ext>
            </a:extLst>
          </p:cNvPr>
          <p:cNvPicPr>
            <a:picLocks noChangeAspect="1"/>
          </p:cNvPicPr>
          <p:nvPr/>
        </p:nvPicPr>
        <p:blipFill>
          <a:blip r:embed="rId3"/>
          <a:stretch>
            <a:fillRect/>
          </a:stretch>
        </p:blipFill>
        <p:spPr>
          <a:xfrm>
            <a:off x="214596" y="6015038"/>
            <a:ext cx="736977" cy="736977"/>
          </a:xfrm>
          <a:prstGeom prst="rect">
            <a:avLst/>
          </a:prstGeom>
        </p:spPr>
      </p:pic>
      <p:graphicFrame>
        <p:nvGraphicFramePr>
          <p:cNvPr id="8" name="Content Placeholder 7">
            <a:extLst>
              <a:ext uri="{FF2B5EF4-FFF2-40B4-BE49-F238E27FC236}">
                <a16:creationId xmlns:a16="http://schemas.microsoft.com/office/drawing/2014/main" id="{BEA73ABB-8EF7-F7EF-BF57-4CC3BFF0E00F}"/>
              </a:ext>
            </a:extLst>
          </p:cNvPr>
          <p:cNvGraphicFramePr>
            <a:graphicFrameLocks noGrp="1"/>
          </p:cNvGraphicFramePr>
          <p:nvPr>
            <p:ph idx="1"/>
          </p:nvPr>
        </p:nvGraphicFramePr>
        <p:xfrm>
          <a:off x="981942" y="1272053"/>
          <a:ext cx="10371858" cy="5146165"/>
        </p:xfrm>
        <a:graphic>
          <a:graphicData uri="http://schemas.openxmlformats.org/drawingml/2006/table">
            <a:tbl>
              <a:tblPr firstRow="1" firstCol="1" bandRow="1">
                <a:tableStyleId>{5C22544A-7EE6-4342-B048-85BDC9FD1C3A}</a:tableStyleId>
              </a:tblPr>
              <a:tblGrid>
                <a:gridCol w="1081364">
                  <a:extLst>
                    <a:ext uri="{9D8B030D-6E8A-4147-A177-3AD203B41FA5}">
                      <a16:colId xmlns:a16="http://schemas.microsoft.com/office/drawing/2014/main" val="695639775"/>
                    </a:ext>
                  </a:extLst>
                </a:gridCol>
                <a:gridCol w="1081364">
                  <a:extLst>
                    <a:ext uri="{9D8B030D-6E8A-4147-A177-3AD203B41FA5}">
                      <a16:colId xmlns:a16="http://schemas.microsoft.com/office/drawing/2014/main" val="95562936"/>
                    </a:ext>
                  </a:extLst>
                </a:gridCol>
                <a:gridCol w="697055">
                  <a:extLst>
                    <a:ext uri="{9D8B030D-6E8A-4147-A177-3AD203B41FA5}">
                      <a16:colId xmlns:a16="http://schemas.microsoft.com/office/drawing/2014/main" val="2787647461"/>
                    </a:ext>
                  </a:extLst>
                </a:gridCol>
                <a:gridCol w="697055">
                  <a:extLst>
                    <a:ext uri="{9D8B030D-6E8A-4147-A177-3AD203B41FA5}">
                      <a16:colId xmlns:a16="http://schemas.microsoft.com/office/drawing/2014/main" val="1566318698"/>
                    </a:ext>
                  </a:extLst>
                </a:gridCol>
                <a:gridCol w="689166">
                  <a:extLst>
                    <a:ext uri="{9D8B030D-6E8A-4147-A177-3AD203B41FA5}">
                      <a16:colId xmlns:a16="http://schemas.microsoft.com/office/drawing/2014/main" val="2662143439"/>
                    </a:ext>
                  </a:extLst>
                </a:gridCol>
                <a:gridCol w="689166">
                  <a:extLst>
                    <a:ext uri="{9D8B030D-6E8A-4147-A177-3AD203B41FA5}">
                      <a16:colId xmlns:a16="http://schemas.microsoft.com/office/drawing/2014/main" val="1157792870"/>
                    </a:ext>
                  </a:extLst>
                </a:gridCol>
                <a:gridCol w="679586">
                  <a:extLst>
                    <a:ext uri="{9D8B030D-6E8A-4147-A177-3AD203B41FA5}">
                      <a16:colId xmlns:a16="http://schemas.microsoft.com/office/drawing/2014/main" val="3779834871"/>
                    </a:ext>
                  </a:extLst>
                </a:gridCol>
                <a:gridCol w="679586">
                  <a:extLst>
                    <a:ext uri="{9D8B030D-6E8A-4147-A177-3AD203B41FA5}">
                      <a16:colId xmlns:a16="http://schemas.microsoft.com/office/drawing/2014/main" val="2406454938"/>
                    </a:ext>
                  </a:extLst>
                </a:gridCol>
                <a:gridCol w="679586">
                  <a:extLst>
                    <a:ext uri="{9D8B030D-6E8A-4147-A177-3AD203B41FA5}">
                      <a16:colId xmlns:a16="http://schemas.microsoft.com/office/drawing/2014/main" val="3411290264"/>
                    </a:ext>
                  </a:extLst>
                </a:gridCol>
                <a:gridCol w="679586">
                  <a:extLst>
                    <a:ext uri="{9D8B030D-6E8A-4147-A177-3AD203B41FA5}">
                      <a16:colId xmlns:a16="http://schemas.microsoft.com/office/drawing/2014/main" val="3644368280"/>
                    </a:ext>
                  </a:extLst>
                </a:gridCol>
                <a:gridCol w="679586">
                  <a:extLst>
                    <a:ext uri="{9D8B030D-6E8A-4147-A177-3AD203B41FA5}">
                      <a16:colId xmlns:a16="http://schemas.microsoft.com/office/drawing/2014/main" val="1266619159"/>
                    </a:ext>
                  </a:extLst>
                </a:gridCol>
                <a:gridCol w="679586">
                  <a:extLst>
                    <a:ext uri="{9D8B030D-6E8A-4147-A177-3AD203B41FA5}">
                      <a16:colId xmlns:a16="http://schemas.microsoft.com/office/drawing/2014/main" val="463316843"/>
                    </a:ext>
                  </a:extLst>
                </a:gridCol>
                <a:gridCol w="679586">
                  <a:extLst>
                    <a:ext uri="{9D8B030D-6E8A-4147-A177-3AD203B41FA5}">
                      <a16:colId xmlns:a16="http://schemas.microsoft.com/office/drawing/2014/main" val="1998255606"/>
                    </a:ext>
                  </a:extLst>
                </a:gridCol>
                <a:gridCol w="679586">
                  <a:extLst>
                    <a:ext uri="{9D8B030D-6E8A-4147-A177-3AD203B41FA5}">
                      <a16:colId xmlns:a16="http://schemas.microsoft.com/office/drawing/2014/main" val="380603144"/>
                    </a:ext>
                  </a:extLst>
                </a:gridCol>
              </a:tblGrid>
              <a:tr h="306812">
                <a:tc>
                  <a:txBody>
                    <a:bodyPr/>
                    <a:lstStyle/>
                    <a:p>
                      <a:pP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gridSpan="6">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Prevalence</a:t>
                      </a: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6">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Incidence</a:t>
                      </a: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hMerge="1">
                  <a:txBody>
                    <a:bodyPr/>
                    <a:lstStyle/>
                    <a:p>
                      <a:pPr algn="ctr">
                        <a:lnSpc>
                          <a:spcPct val="115000"/>
                        </a:lnSpc>
                      </a:pP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extLst>
                  <a:ext uri="{0D108BD9-81ED-4DB2-BD59-A6C34878D82A}">
                    <a16:rowId xmlns:a16="http://schemas.microsoft.com/office/drawing/2014/main" val="778949822"/>
                  </a:ext>
                </a:extLst>
              </a:tr>
              <a:tr h="509347">
                <a:tc>
                  <a:txBody>
                    <a:bodyPr/>
                    <a:lstStyle/>
                    <a:p>
                      <a:pPr>
                        <a:lnSpc>
                          <a:spcPct val="115000"/>
                        </a:lnSpc>
                      </a:pPr>
                      <a:r>
                        <a:rPr lang="en-US" sz="1200" dirty="0">
                          <a:effectLst/>
                        </a:rPr>
                        <a:t> </a:t>
                      </a:r>
                      <a:r>
                        <a:rPr lang="en-GB" sz="1200" dirty="0">
                          <a:effectLst/>
                        </a:rPr>
                        <a:t> Time</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Response</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gridSpan="2">
                  <a:txBody>
                    <a:bodyPr/>
                    <a:lstStyle/>
                    <a:p>
                      <a:pPr algn="ctr">
                        <a:lnSpc>
                          <a:spcPct val="115000"/>
                        </a:lnSpc>
                      </a:pPr>
                      <a:r>
                        <a:rPr lang="en-US" sz="1200" dirty="0">
                          <a:effectLst/>
                        </a:rPr>
                        <a:t>Suicidal ideation</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Suicidal attempts</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Non-suicidal self-injury</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Suicidal ideation</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Suicidal attempts</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tc gridSpan="2">
                  <a:txBody>
                    <a:bodyPr/>
                    <a:lstStyle/>
                    <a:p>
                      <a:pPr algn="ctr">
                        <a:lnSpc>
                          <a:spcPct val="115000"/>
                        </a:lnSpc>
                      </a:pPr>
                      <a:r>
                        <a:rPr lang="en-US" sz="1200" dirty="0">
                          <a:effectLst/>
                        </a:rPr>
                        <a:t>Non-suicidal self-injury</a:t>
                      </a:r>
                      <a:r>
                        <a:rPr lang="en-GB"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hMerge="1">
                  <a:txBody>
                    <a:bodyPr/>
                    <a:lstStyle/>
                    <a:p>
                      <a:endParaRPr lang="en-GB"/>
                    </a:p>
                  </a:txBody>
                  <a:tcPr/>
                </a:tc>
                <a:extLst>
                  <a:ext uri="{0D108BD9-81ED-4DB2-BD59-A6C34878D82A}">
                    <a16:rowId xmlns:a16="http://schemas.microsoft.com/office/drawing/2014/main" val="1141283807"/>
                  </a:ext>
                </a:extLst>
              </a:tr>
              <a:tr h="523054">
                <a:tc>
                  <a:txBody>
                    <a:bodyPr/>
                    <a:lstStyle/>
                    <a:p>
                      <a:pPr>
                        <a:lnSpc>
                          <a:spcPct val="115000"/>
                        </a:lnSpc>
                      </a:pPr>
                      <a:r>
                        <a:rPr lang="en-US" sz="1200" dirty="0">
                          <a:effectLst/>
                        </a:rPr>
                        <a:t> </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 </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n</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n</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 (95% CI)</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n</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 (95% CI)</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extLst>
                  <a:ext uri="{0D108BD9-81ED-4DB2-BD59-A6C34878D82A}">
                    <a16:rowId xmlns:a16="http://schemas.microsoft.com/office/drawing/2014/main" val="3398708677"/>
                  </a:ext>
                </a:extLst>
              </a:tr>
              <a:tr h="533155">
                <a:tc rowSpan="3">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Baseline</a:t>
                      </a:r>
                    </a:p>
                  </a:txBody>
                  <a:tcPr marL="68580" marR="68580" marT="0" marB="0" anchor="ctr"/>
                </a:tc>
                <a:tc>
                  <a:txBody>
                    <a:bodyPr/>
                    <a:lstStyle/>
                    <a:p>
                      <a:pPr algn="ctr">
                        <a:lnSpc>
                          <a:spcPct val="115000"/>
                        </a:lnSpc>
                      </a:pPr>
                      <a:r>
                        <a:rPr lang="en-US" sz="1200">
                          <a:effectLst/>
                        </a:rPr>
                        <a:t>No</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8,137</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65.7 </a:t>
                      </a:r>
                      <a:endParaRPr lang="en-GB" sz="1200">
                        <a:effectLst/>
                      </a:endParaRPr>
                    </a:p>
                    <a:p>
                      <a:pPr algn="ctr">
                        <a:lnSpc>
                          <a:spcPct val="115000"/>
                        </a:lnSpc>
                      </a:pPr>
                      <a:r>
                        <a:rPr lang="en-US" sz="1200">
                          <a:effectLst/>
                        </a:rPr>
                        <a:t>(64.6, 66.7)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10,927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87.2 </a:t>
                      </a:r>
                    </a:p>
                    <a:p>
                      <a:pPr algn="ctr">
                        <a:lnSpc>
                          <a:spcPct val="115000"/>
                        </a:lnSpc>
                      </a:pPr>
                      <a:r>
                        <a:rPr lang="en-GB" sz="1200">
                          <a:effectLst/>
                        </a:rPr>
                        <a:t>(86.4, 88.0)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10,262</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82.3 </a:t>
                      </a:r>
                      <a:endParaRPr lang="en-GB" sz="1200">
                        <a:effectLst/>
                      </a:endParaRPr>
                    </a:p>
                    <a:p>
                      <a:pPr algn="ctr">
                        <a:lnSpc>
                          <a:spcPct val="115000"/>
                        </a:lnSpc>
                      </a:pPr>
                      <a:r>
                        <a:rPr lang="en-US" sz="1200">
                          <a:effectLst/>
                        </a:rPr>
                        <a:t>(81.4, 83.1)</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extLst>
                  <a:ext uri="{0D108BD9-81ED-4DB2-BD59-A6C34878D82A}">
                    <a16:rowId xmlns:a16="http://schemas.microsoft.com/office/drawing/2014/main" val="945145928"/>
                  </a:ext>
                </a:extLst>
              </a:tr>
              <a:tr h="600971">
                <a:tc vMerge="1">
                  <a:txBody>
                    <a:bodyPr/>
                    <a:lstStyle/>
                    <a:p>
                      <a:endParaRPr lang="en-GB"/>
                    </a:p>
                  </a:txBody>
                  <a:tcPr/>
                </a:tc>
                <a:tc>
                  <a:txBody>
                    <a:bodyPr/>
                    <a:lstStyle/>
                    <a:p>
                      <a:pPr algn="ctr">
                        <a:lnSpc>
                          <a:spcPct val="115000"/>
                        </a:lnSpc>
                      </a:pPr>
                      <a:r>
                        <a:rPr lang="en-GB" sz="1200">
                          <a:effectLst/>
                        </a:rPr>
                        <a:t>Yes, but not in previous 2 months</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2,596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19.5 </a:t>
                      </a:r>
                    </a:p>
                    <a:p>
                      <a:pPr algn="ctr">
                        <a:lnSpc>
                          <a:spcPct val="115000"/>
                        </a:lnSpc>
                      </a:pPr>
                      <a:r>
                        <a:rPr lang="en-GB" sz="1200">
                          <a:effectLst/>
                        </a:rPr>
                        <a:t>(18.7, 20.4)</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a:effectLst/>
                        </a:rPr>
                        <a:t>880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6.7 </a:t>
                      </a:r>
                    </a:p>
                    <a:p>
                      <a:pPr algn="ctr">
                        <a:lnSpc>
                          <a:spcPct val="115000"/>
                        </a:lnSpc>
                      </a:pPr>
                      <a:r>
                        <a:rPr lang="en-GB" sz="1200">
                          <a:effectLst/>
                        </a:rPr>
                        <a:t>(6.1, 7.3)</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1,397</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10.3 </a:t>
                      </a:r>
                      <a:endParaRPr lang="en-GB" sz="1200">
                        <a:effectLst/>
                      </a:endParaRPr>
                    </a:p>
                    <a:p>
                      <a:pPr algn="ctr">
                        <a:lnSpc>
                          <a:spcPct val="115000"/>
                        </a:lnSpc>
                      </a:pPr>
                      <a:r>
                        <a:rPr lang="en-US" sz="1200">
                          <a:effectLst/>
                        </a:rPr>
                        <a:t>(9.7, 11.0)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extLst>
                  <a:ext uri="{0D108BD9-81ED-4DB2-BD59-A6C34878D82A}">
                    <a16:rowId xmlns:a16="http://schemas.microsoft.com/office/drawing/2014/main" val="1508068179"/>
                  </a:ext>
                </a:extLst>
              </a:tr>
              <a:tr h="598086">
                <a:tc vMerge="1">
                  <a:txBody>
                    <a:bodyPr/>
                    <a:lstStyle/>
                    <a:p>
                      <a:endParaRPr lang="en-GB"/>
                    </a:p>
                  </a:txBody>
                  <a:tcPr/>
                </a:tc>
                <a:tc>
                  <a:txBody>
                    <a:bodyPr/>
                    <a:lstStyle/>
                    <a:p>
                      <a:pPr algn="ctr">
                        <a:lnSpc>
                          <a:spcPct val="115000"/>
                        </a:lnSpc>
                      </a:pPr>
                      <a:r>
                        <a:rPr lang="en-GB" sz="1200">
                          <a:effectLst/>
                        </a:rPr>
                        <a:t>Yes, within the previous 2 months</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1,336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10.8 </a:t>
                      </a:r>
                    </a:p>
                    <a:p>
                      <a:pPr algn="ctr">
                        <a:lnSpc>
                          <a:spcPct val="115000"/>
                        </a:lnSpc>
                      </a:pPr>
                      <a:r>
                        <a:rPr lang="en-GB" sz="1200">
                          <a:effectLst/>
                        </a:rPr>
                        <a:t>(10.1, 11.6)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rPr>
                        <a:t>262</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2.1 </a:t>
                      </a:r>
                    </a:p>
                    <a:p>
                      <a:pPr algn="ctr">
                        <a:lnSpc>
                          <a:spcPct val="115000"/>
                        </a:lnSpc>
                      </a:pPr>
                      <a:r>
                        <a:rPr lang="en-GB" sz="1200">
                          <a:effectLst/>
                        </a:rPr>
                        <a:t>(1.8, 2.5)</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407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3.4 </a:t>
                      </a:r>
                      <a:endParaRPr lang="en-GB" sz="1200">
                        <a:effectLst/>
                      </a:endParaRPr>
                    </a:p>
                    <a:p>
                      <a:pPr algn="ctr">
                        <a:lnSpc>
                          <a:spcPct val="115000"/>
                        </a:lnSpc>
                      </a:pPr>
                      <a:r>
                        <a:rPr lang="en-US" sz="1200">
                          <a:effectLst/>
                        </a:rPr>
                        <a:t>(3.0. 3.8)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tc>
                  <a:txBody>
                    <a:bodyPr/>
                    <a:lstStyle/>
                    <a:p>
                      <a:pPr algn="ctr">
                        <a:lnSpc>
                          <a:spcPct val="115000"/>
                        </a:lnSpc>
                      </a:pPr>
                      <a:r>
                        <a:rPr lang="en-GB" sz="1200" dirty="0">
                          <a:effectLst/>
                          <a:latin typeface="Calibri" panose="020F0502020204030204" pitchFamily="34" charset="0"/>
                          <a:ea typeface="Yu Mincho" panose="02020400000000000000" pitchFamily="18" charset="-128"/>
                          <a:cs typeface="Arial" panose="020B0604020202020204" pitchFamily="34" charset="0"/>
                        </a:rPr>
                        <a:t>-</a:t>
                      </a:r>
                    </a:p>
                  </a:txBody>
                  <a:tcPr marL="9525" marR="9525" marT="9525" marB="9525" anchor="ctr"/>
                </a:tc>
                <a:extLst>
                  <a:ext uri="{0D108BD9-81ED-4DB2-BD59-A6C34878D82A}">
                    <a16:rowId xmlns:a16="http://schemas.microsoft.com/office/drawing/2014/main" val="3518899920"/>
                  </a:ext>
                </a:extLst>
              </a:tr>
              <a:tr h="505739">
                <a:tc rowSpan="3">
                  <a:txBody>
                    <a:bodyPr/>
                    <a:lstStyle/>
                    <a:p>
                      <a:pPr algn="ctr">
                        <a:lnSpc>
                          <a:spcPct val="115000"/>
                        </a:lnSpc>
                      </a:pPr>
                      <a:r>
                        <a:rPr lang="en-GB" sz="1200" dirty="0">
                          <a:effectLst/>
                        </a:rPr>
                        <a:t>6 months</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No</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4,308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61.4 </a:t>
                      </a:r>
                    </a:p>
                    <a:p>
                      <a:pPr algn="ctr">
                        <a:lnSpc>
                          <a:spcPct val="115000"/>
                        </a:lnSpc>
                      </a:pPr>
                      <a:r>
                        <a:rPr lang="en-GB" sz="1200" dirty="0">
                          <a:effectLst/>
                        </a:rPr>
                        <a:t>(60.0, 62.8)</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5,897</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82.7 </a:t>
                      </a:r>
                      <a:endParaRPr lang="en-GB" sz="1200">
                        <a:effectLst/>
                      </a:endParaRPr>
                    </a:p>
                    <a:p>
                      <a:pPr algn="ctr">
                        <a:lnSpc>
                          <a:spcPct val="115000"/>
                        </a:lnSpc>
                      </a:pPr>
                      <a:r>
                        <a:rPr lang="en-US" sz="1200">
                          <a:effectLst/>
                        </a:rPr>
                        <a:t>(81.5, 83.8)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a:effectLst/>
                        </a:rPr>
                        <a:t>5,532</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a:effectLst/>
                        </a:rPr>
                        <a:t>78.2 </a:t>
                      </a:r>
                    </a:p>
                    <a:p>
                      <a:pPr algn="ctr">
                        <a:lnSpc>
                          <a:spcPct val="115000"/>
                        </a:lnSpc>
                      </a:pPr>
                      <a:r>
                        <a:rPr lang="en-GB" sz="1200">
                          <a:effectLst/>
                        </a:rPr>
                        <a:t>(77.0, 79.4)</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3,707</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80.2 (79.0, 81.5)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5,546</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87.7 (86.9, 88.5)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5,098</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86.7 (84.8, 86.6)</a:t>
                      </a:r>
                    </a:p>
                  </a:txBody>
                  <a:tcPr marL="18531" marR="18531" marT="0" marB="0" anchor="ctr"/>
                </a:tc>
                <a:extLst>
                  <a:ext uri="{0D108BD9-81ED-4DB2-BD59-A6C34878D82A}">
                    <a16:rowId xmlns:a16="http://schemas.microsoft.com/office/drawing/2014/main" val="3156189262"/>
                  </a:ext>
                </a:extLst>
              </a:tr>
              <a:tr h="625501">
                <a:tc vMerge="1">
                  <a:txBody>
                    <a:bodyPr/>
                    <a:lstStyle/>
                    <a:p>
                      <a:endParaRPr lang="en-GB"/>
                    </a:p>
                  </a:txBody>
                  <a:tcPr/>
                </a:tc>
                <a:tc>
                  <a:txBody>
                    <a:bodyPr/>
                    <a:lstStyle/>
                    <a:p>
                      <a:pPr algn="ctr">
                        <a:lnSpc>
                          <a:spcPct val="115000"/>
                        </a:lnSpc>
                      </a:pPr>
                      <a:r>
                        <a:rPr lang="en-GB" sz="1200">
                          <a:effectLst/>
                        </a:rPr>
                        <a:t>Yes, but not in the previous month</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1,591</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21.0 </a:t>
                      </a:r>
                      <a:endParaRPr lang="en-GB" sz="1200">
                        <a:effectLst/>
                      </a:endParaRPr>
                    </a:p>
                    <a:p>
                      <a:pPr algn="ctr">
                        <a:lnSpc>
                          <a:spcPct val="115000"/>
                        </a:lnSpc>
                      </a:pPr>
                      <a:r>
                        <a:rPr lang="en-US" sz="1200">
                          <a:effectLst/>
                        </a:rPr>
                        <a:t>(19.8, 22.2)</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475</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6.3 </a:t>
                      </a:r>
                      <a:endParaRPr lang="en-GB" sz="1200">
                        <a:effectLst/>
                      </a:endParaRPr>
                    </a:p>
                    <a:p>
                      <a:pPr algn="ctr">
                        <a:lnSpc>
                          <a:spcPct val="115000"/>
                        </a:lnSpc>
                      </a:pPr>
                      <a:r>
                        <a:rPr lang="en-US" sz="1200">
                          <a:effectLst/>
                        </a:rPr>
                        <a:t>(5.6, 7.0)</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a:effectLst/>
                        </a:rPr>
                        <a:t>776</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a:effectLst/>
                        </a:rPr>
                        <a:t>9.9 </a:t>
                      </a:r>
                      <a:endParaRPr lang="en-GB" sz="1200">
                        <a:effectLst/>
                      </a:endParaRPr>
                    </a:p>
                    <a:p>
                      <a:pPr algn="ctr">
                        <a:lnSpc>
                          <a:spcPct val="115000"/>
                        </a:lnSpc>
                      </a:pPr>
                      <a:r>
                        <a:rPr lang="en-US" sz="1200">
                          <a:effectLst/>
                        </a:rPr>
                        <a:t>(9.1, 10.8)</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343</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7.4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(6.7, 8.2)</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119</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1.9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(1.6, 2.2)</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226</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3.8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(3.3, 4.3)</a:t>
                      </a:r>
                    </a:p>
                  </a:txBody>
                  <a:tcPr marL="18531" marR="18531" marT="0" marB="0" anchor="ctr"/>
                </a:tc>
                <a:extLst>
                  <a:ext uri="{0D108BD9-81ED-4DB2-BD59-A6C34878D82A}">
                    <a16:rowId xmlns:a16="http://schemas.microsoft.com/office/drawing/2014/main" val="3742814144"/>
                  </a:ext>
                </a:extLst>
              </a:tr>
              <a:tr h="593757">
                <a:tc vMerge="1">
                  <a:txBody>
                    <a:bodyPr/>
                    <a:lstStyle/>
                    <a:p>
                      <a:endParaRPr lang="en-GB"/>
                    </a:p>
                  </a:txBody>
                  <a:tcPr/>
                </a:tc>
                <a:tc>
                  <a:txBody>
                    <a:bodyPr/>
                    <a:lstStyle/>
                    <a:p>
                      <a:pPr algn="ctr">
                        <a:lnSpc>
                          <a:spcPct val="115000"/>
                        </a:lnSpc>
                      </a:pPr>
                      <a:r>
                        <a:rPr lang="en-GB" sz="1200">
                          <a:effectLst/>
                        </a:rPr>
                        <a:t>Yes, within the previous month</a:t>
                      </a:r>
                      <a:endParaRPr lang="en-GB" sz="120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638</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GB" sz="1200" dirty="0">
                          <a:effectLst/>
                        </a:rPr>
                        <a:t>9.0 </a:t>
                      </a:r>
                    </a:p>
                    <a:p>
                      <a:pPr algn="ctr">
                        <a:lnSpc>
                          <a:spcPct val="115000"/>
                        </a:lnSpc>
                      </a:pPr>
                      <a:r>
                        <a:rPr lang="en-GB" sz="1200" dirty="0">
                          <a:effectLst/>
                        </a:rPr>
                        <a:t>(8.1, 9.9)</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164</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2.4 </a:t>
                      </a:r>
                      <a:endParaRPr lang="en-GB" sz="1200" dirty="0">
                        <a:effectLst/>
                      </a:endParaRPr>
                    </a:p>
                    <a:p>
                      <a:pPr algn="ctr">
                        <a:lnSpc>
                          <a:spcPct val="115000"/>
                        </a:lnSpc>
                      </a:pPr>
                      <a:r>
                        <a:rPr lang="en-US" sz="1200" dirty="0">
                          <a:effectLst/>
                        </a:rPr>
                        <a:t>(2.0, 2.9)</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US" sz="1200" dirty="0">
                          <a:effectLst/>
                        </a:rPr>
                        <a:t>226</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0" marB="0" anchor="ctr"/>
                </a:tc>
                <a:tc>
                  <a:txBody>
                    <a:bodyPr/>
                    <a:lstStyle/>
                    <a:p>
                      <a:pPr algn="ctr">
                        <a:lnSpc>
                          <a:spcPct val="115000"/>
                        </a:lnSpc>
                      </a:pPr>
                      <a:r>
                        <a:rPr lang="en-US" sz="1200" dirty="0">
                          <a:effectLst/>
                        </a:rPr>
                        <a:t>3.2 </a:t>
                      </a:r>
                      <a:endParaRPr lang="en-GB" sz="1200" dirty="0">
                        <a:effectLst/>
                      </a:endParaRPr>
                    </a:p>
                    <a:p>
                      <a:pPr algn="ctr">
                        <a:lnSpc>
                          <a:spcPct val="115000"/>
                        </a:lnSpc>
                      </a:pPr>
                      <a:r>
                        <a:rPr lang="en-US" sz="1200" dirty="0">
                          <a:effectLst/>
                        </a:rPr>
                        <a:t>(2.7, 3.7)</a:t>
                      </a:r>
                      <a:endParaRPr lang="en-GB" sz="1200" dirty="0">
                        <a:effectLst/>
                        <a:latin typeface="Calibri" panose="020F0502020204030204" pitchFamily="34" charset="0"/>
                        <a:ea typeface="Yu Mincho" panose="02020400000000000000" pitchFamily="18" charset="-128"/>
                        <a:cs typeface="Arial" panose="020B0604020202020204" pitchFamily="34" charset="0"/>
                      </a:endParaRPr>
                    </a:p>
                  </a:txBody>
                  <a:tcPr marL="9525" marR="9525" marT="9525" marB="9525"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181</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3.9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(3.4, 4.5)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125</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2.0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(1.6, 2.4)</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134</a:t>
                      </a:r>
                    </a:p>
                  </a:txBody>
                  <a:tcPr marL="18531" marR="18531" marT="0" marB="0" anchor="ctr"/>
                </a:tc>
                <a:tc>
                  <a:txBody>
                    <a:bodyPr/>
                    <a:lstStyle/>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2.3 </a:t>
                      </a:r>
                    </a:p>
                    <a:p>
                      <a:pPr algn="ctr">
                        <a:lnSpc>
                          <a:spcPct val="115000"/>
                        </a:lnSpc>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(1.9, 2.7)</a:t>
                      </a:r>
                    </a:p>
                  </a:txBody>
                  <a:tcPr marL="18531" marR="18531" marT="0" marB="0" anchor="ctr"/>
                </a:tc>
                <a:extLst>
                  <a:ext uri="{0D108BD9-81ED-4DB2-BD59-A6C34878D82A}">
                    <a16:rowId xmlns:a16="http://schemas.microsoft.com/office/drawing/2014/main" val="2202569318"/>
                  </a:ext>
                </a:extLst>
              </a:tr>
            </a:tbl>
          </a:graphicData>
        </a:graphic>
      </p:graphicFrame>
      <p:sp>
        <p:nvSpPr>
          <p:cNvPr id="12" name="Oval 11">
            <a:extLst>
              <a:ext uri="{FF2B5EF4-FFF2-40B4-BE49-F238E27FC236}">
                <a16:creationId xmlns:a16="http://schemas.microsoft.com/office/drawing/2014/main" id="{21E8CBF7-FFC8-CB16-F892-AA15F3744A5A}"/>
              </a:ext>
            </a:extLst>
          </p:cNvPr>
          <p:cNvSpPr/>
          <p:nvPr/>
        </p:nvSpPr>
        <p:spPr>
          <a:xfrm>
            <a:off x="3118236" y="2597616"/>
            <a:ext cx="4109500" cy="6599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25C6C153-A1D7-B9FB-2E8C-B1B14C2A53F0}"/>
              </a:ext>
            </a:extLst>
          </p:cNvPr>
          <p:cNvSpPr/>
          <p:nvPr/>
        </p:nvSpPr>
        <p:spPr>
          <a:xfrm>
            <a:off x="7316524" y="5822576"/>
            <a:ext cx="1282869" cy="5956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2A28A38-F13D-7633-9820-FBF8E164F2C2}"/>
              </a:ext>
            </a:extLst>
          </p:cNvPr>
          <p:cNvSpPr/>
          <p:nvPr/>
        </p:nvSpPr>
        <p:spPr>
          <a:xfrm>
            <a:off x="8685473" y="5822574"/>
            <a:ext cx="1282869" cy="5956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E91629EF-24CA-CA44-A59D-06DECAE14F7D}"/>
              </a:ext>
            </a:extLst>
          </p:cNvPr>
          <p:cNvSpPr/>
          <p:nvPr/>
        </p:nvSpPr>
        <p:spPr>
          <a:xfrm>
            <a:off x="10054424" y="5822574"/>
            <a:ext cx="1299376" cy="5956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8872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F1906B-FBF0-8138-3C70-0CB0CB0B6C39}"/>
              </a:ext>
            </a:extLst>
          </p:cNvPr>
          <p:cNvSpPr>
            <a:spLocks noGrp="1"/>
          </p:cNvSpPr>
          <p:nvPr>
            <p:ph type="title"/>
          </p:nvPr>
        </p:nvSpPr>
        <p:spPr>
          <a:xfrm>
            <a:off x="466722" y="586855"/>
            <a:ext cx="3201366" cy="3387497"/>
          </a:xfrm>
        </p:spPr>
        <p:txBody>
          <a:bodyPr anchor="b">
            <a:normAutofit/>
          </a:bodyPr>
          <a:lstStyle/>
          <a:p>
            <a:pPr algn="r"/>
            <a:r>
              <a:rPr lang="en-GB" sz="3100" dirty="0">
                <a:solidFill>
                  <a:srgbClr val="FFFFFF"/>
                </a:solidFill>
              </a:rPr>
              <a:t>Regression analyses – demographic factors</a:t>
            </a:r>
          </a:p>
        </p:txBody>
      </p:sp>
      <p:sp>
        <p:nvSpPr>
          <p:cNvPr id="3" name="Content Placeholder 2">
            <a:extLst>
              <a:ext uri="{FF2B5EF4-FFF2-40B4-BE49-F238E27FC236}">
                <a16:creationId xmlns:a16="http://schemas.microsoft.com/office/drawing/2014/main" id="{17089B78-6A47-D76E-979D-E70D62BC1854}"/>
              </a:ext>
            </a:extLst>
          </p:cNvPr>
          <p:cNvSpPr>
            <a:spLocks noGrp="1"/>
          </p:cNvSpPr>
          <p:nvPr>
            <p:ph idx="1"/>
          </p:nvPr>
        </p:nvSpPr>
        <p:spPr>
          <a:xfrm>
            <a:off x="4810259" y="649480"/>
            <a:ext cx="6555347" cy="5546047"/>
          </a:xfrm>
        </p:spPr>
        <p:txBody>
          <a:bodyPr anchor="ctr">
            <a:normAutofit/>
          </a:bodyPr>
          <a:lstStyle/>
          <a:p>
            <a:pPr marL="0" indent="0">
              <a:buNone/>
            </a:pPr>
            <a:r>
              <a:rPr lang="en-GB" sz="2000" dirty="0"/>
              <a:t>Demographic factors associated with higher likelihood of reporting </a:t>
            </a:r>
            <a:r>
              <a:rPr lang="en-GB" sz="2000" b="1" dirty="0"/>
              <a:t>suicidal ideation or self-injury</a:t>
            </a:r>
            <a:r>
              <a:rPr lang="en-GB" sz="2000" dirty="0"/>
              <a:t>, at </a:t>
            </a:r>
            <a:r>
              <a:rPr lang="en-GB" sz="2000" b="1" dirty="0"/>
              <a:t>baseline</a:t>
            </a:r>
            <a:r>
              <a:rPr lang="en-GB" sz="2000" dirty="0"/>
              <a:t>:</a:t>
            </a:r>
          </a:p>
          <a:p>
            <a:r>
              <a:rPr lang="en-GB" sz="2000" dirty="0"/>
              <a:t>Younger age</a:t>
            </a:r>
          </a:p>
          <a:p>
            <a:r>
              <a:rPr lang="en-GB" sz="2000" dirty="0"/>
              <a:t>Being male </a:t>
            </a:r>
          </a:p>
          <a:p>
            <a:r>
              <a:rPr lang="en-GB" sz="2000" dirty="0"/>
              <a:t>Mixed ethnicity</a:t>
            </a:r>
          </a:p>
          <a:p>
            <a:pPr marL="0" indent="0">
              <a:spcBef>
                <a:spcPts val="1800"/>
              </a:spcBef>
              <a:buNone/>
            </a:pPr>
            <a:endParaRPr lang="en-GB" sz="2000" dirty="0"/>
          </a:p>
          <a:p>
            <a:pPr marL="0" indent="0">
              <a:spcBef>
                <a:spcPts val="1800"/>
              </a:spcBef>
              <a:buNone/>
            </a:pPr>
            <a:r>
              <a:rPr lang="en-GB" sz="2000" dirty="0"/>
              <a:t>At </a:t>
            </a:r>
            <a:r>
              <a:rPr lang="en-GB" sz="2000" b="1" dirty="0"/>
              <a:t>6 months</a:t>
            </a:r>
            <a:r>
              <a:rPr lang="en-GB" sz="2000" dirty="0"/>
              <a:t>:</a:t>
            </a:r>
          </a:p>
          <a:p>
            <a:r>
              <a:rPr lang="en-GB" sz="2000" dirty="0"/>
              <a:t>Younger age</a:t>
            </a:r>
          </a:p>
          <a:p>
            <a:pPr marL="0" indent="0">
              <a:spcBef>
                <a:spcPts val="1800"/>
              </a:spcBef>
              <a:buNone/>
            </a:pPr>
            <a:endParaRPr lang="en-GB" sz="2000" dirty="0"/>
          </a:p>
          <a:p>
            <a:pPr marL="0" indent="0">
              <a:spcBef>
                <a:spcPts val="1800"/>
              </a:spcBef>
              <a:buNone/>
            </a:pPr>
            <a:r>
              <a:rPr lang="en-GB" sz="2000" dirty="0"/>
              <a:t>At both time points, no statistically significant associations between demographics and reporting </a:t>
            </a:r>
            <a:r>
              <a:rPr lang="en-GB" sz="2000" b="1" dirty="0"/>
              <a:t>suicidal attempts</a:t>
            </a:r>
            <a:r>
              <a:rPr lang="en-GB" sz="2000" dirty="0"/>
              <a:t>.</a:t>
            </a:r>
          </a:p>
        </p:txBody>
      </p:sp>
      <p:pic>
        <p:nvPicPr>
          <p:cNvPr id="4" name="Picture 3" descr="Icon&#10;&#10;Description automatically generated">
            <a:extLst>
              <a:ext uri="{FF2B5EF4-FFF2-40B4-BE49-F238E27FC236}">
                <a16:creationId xmlns:a16="http://schemas.microsoft.com/office/drawing/2014/main" id="{6458AF1F-BBE7-F6BD-A711-14CA221479FE}"/>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8554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55E916-3CA2-90F2-0FF1-50A446335D9D}"/>
              </a:ext>
            </a:extLst>
          </p:cNvPr>
          <p:cNvSpPr>
            <a:spLocks noGrp="1"/>
          </p:cNvSpPr>
          <p:nvPr>
            <p:ph type="title"/>
          </p:nvPr>
        </p:nvSpPr>
        <p:spPr>
          <a:xfrm>
            <a:off x="466722" y="586855"/>
            <a:ext cx="3201366" cy="3387497"/>
          </a:xfrm>
        </p:spPr>
        <p:txBody>
          <a:bodyPr anchor="b">
            <a:normAutofit/>
          </a:bodyPr>
          <a:lstStyle/>
          <a:p>
            <a:pPr algn="r"/>
            <a:r>
              <a:rPr lang="en-GB" sz="3400">
                <a:solidFill>
                  <a:srgbClr val="FFFFFF"/>
                </a:solidFill>
              </a:rPr>
              <a:t>Regression analyses – occupational factors at baseline</a:t>
            </a:r>
          </a:p>
        </p:txBody>
      </p:sp>
      <p:sp>
        <p:nvSpPr>
          <p:cNvPr id="3" name="Content Placeholder 2">
            <a:extLst>
              <a:ext uri="{FF2B5EF4-FFF2-40B4-BE49-F238E27FC236}">
                <a16:creationId xmlns:a16="http://schemas.microsoft.com/office/drawing/2014/main" id="{8B032549-0AE9-4E29-4ABF-A16067F27A68}"/>
              </a:ext>
            </a:extLst>
          </p:cNvPr>
          <p:cNvSpPr>
            <a:spLocks noGrp="1"/>
          </p:cNvSpPr>
          <p:nvPr>
            <p:ph idx="1"/>
          </p:nvPr>
        </p:nvSpPr>
        <p:spPr>
          <a:xfrm>
            <a:off x="4810259" y="649480"/>
            <a:ext cx="6555347" cy="5546047"/>
          </a:xfrm>
        </p:spPr>
        <p:txBody>
          <a:bodyPr anchor="ctr">
            <a:normAutofit/>
          </a:bodyPr>
          <a:lstStyle/>
          <a:p>
            <a:pPr marL="0" indent="0">
              <a:buNone/>
            </a:pPr>
            <a:r>
              <a:rPr lang="en-GB" sz="2000"/>
              <a:t>Occupational factors associate with higher likelihood of reporting </a:t>
            </a:r>
            <a:r>
              <a:rPr lang="en-GB" sz="2000" b="1"/>
              <a:t>suicidal ideation</a:t>
            </a:r>
            <a:r>
              <a:rPr lang="en-GB" sz="2000"/>
              <a:t>, at </a:t>
            </a:r>
            <a:r>
              <a:rPr lang="en-GB" sz="2000" b="1"/>
              <a:t>baseline</a:t>
            </a:r>
            <a:r>
              <a:rPr lang="en-GB" sz="2000"/>
              <a:t>:</a:t>
            </a:r>
          </a:p>
          <a:p>
            <a:r>
              <a:rPr lang="en-GB" sz="2000"/>
              <a:t>Lack of confidence in raising safety concerns (clinical &amp; non-clinical)</a:t>
            </a:r>
          </a:p>
          <a:p>
            <a:r>
              <a:rPr lang="en-GB" sz="2000"/>
              <a:t>Lack of confidence safety concerns will be addressed (clinical &amp; non-clinical)</a:t>
            </a:r>
          </a:p>
          <a:p>
            <a:r>
              <a:rPr lang="en-GB" sz="2000"/>
              <a:t>Lack of access to adequate PPE (non-clinical)</a:t>
            </a:r>
          </a:p>
          <a:p>
            <a:r>
              <a:rPr lang="en-GB" sz="2000"/>
              <a:t>Lack of support from managers (clinical &amp; non-clinical)</a:t>
            </a:r>
          </a:p>
          <a:p>
            <a:r>
              <a:rPr lang="en-GB" sz="2000"/>
              <a:t>Having to provide a worse standard of care than usual (clinical)</a:t>
            </a:r>
          </a:p>
          <a:p>
            <a:r>
              <a:rPr lang="en-GB" sz="2000"/>
              <a:t>Experiencing potentially morally injurious events (clinical &amp; non-clinical)</a:t>
            </a:r>
          </a:p>
        </p:txBody>
      </p:sp>
      <p:pic>
        <p:nvPicPr>
          <p:cNvPr id="4" name="Picture 3" descr="Icon&#10;&#10;Description automatically generated">
            <a:extLst>
              <a:ext uri="{FF2B5EF4-FFF2-40B4-BE49-F238E27FC236}">
                <a16:creationId xmlns:a16="http://schemas.microsoft.com/office/drawing/2014/main" id="{F0CE9A54-FBBE-6A09-AE7E-058509AC53DB}"/>
              </a:ext>
            </a:extLst>
          </p:cNvPr>
          <p:cNvPicPr>
            <a:picLocks noChangeAspect="1"/>
          </p:cNvPicPr>
          <p:nvPr/>
        </p:nvPicPr>
        <p:blipFill>
          <a:blip r:embed="rId2"/>
          <a:stretch>
            <a:fillRect/>
          </a:stretch>
        </p:blipFill>
        <p:spPr>
          <a:xfrm>
            <a:off x="214596" y="6015038"/>
            <a:ext cx="736977" cy="736977"/>
          </a:xfrm>
          <a:prstGeom prst="rect">
            <a:avLst/>
          </a:prstGeom>
        </p:spPr>
      </p:pic>
    </p:spTree>
    <p:extLst>
      <p:ext uri="{BB962C8B-B14F-4D97-AF65-F5344CB8AC3E}">
        <p14:creationId xmlns:p14="http://schemas.microsoft.com/office/powerpoint/2010/main" val="2158514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2267</Words>
  <Application>Microsoft Office PowerPoint</Application>
  <PresentationFormat>Widescreen</PresentationFormat>
  <Paragraphs>344</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Poppins</vt:lpstr>
      <vt:lpstr>Office Theme</vt:lpstr>
      <vt:lpstr>PowerPoint Presentation</vt:lpstr>
      <vt:lpstr>PowerPoint Presentation</vt:lpstr>
      <vt:lpstr>Background</vt:lpstr>
      <vt:lpstr>Methods</vt:lpstr>
      <vt:lpstr>Design</vt:lpstr>
      <vt:lpstr>Results – prevalence &amp; incidence</vt:lpstr>
      <vt:lpstr>Results – prevalence &amp; incidence</vt:lpstr>
      <vt:lpstr>Regression analyses – demographic factors</vt:lpstr>
      <vt:lpstr>Regression analyses – occupational factors at baseline</vt:lpstr>
      <vt:lpstr>Regression analyses – occupational factors at 6 months</vt:lpstr>
      <vt:lpstr>Discussion</vt:lpstr>
      <vt:lpstr>Conclusions</vt:lpstr>
      <vt:lpstr>Thank you</vt:lpstr>
      <vt:lpstr>Conflict of interests</vt:lpstr>
      <vt:lpstr>Funding</vt:lpstr>
      <vt:lpstr>Acknowledgement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Rosie Duncan</dc:creator>
  <cp:lastModifiedBy>Lamb, Danielle</cp:lastModifiedBy>
  <cp:revision>51</cp:revision>
  <dcterms:created xsi:type="dcterms:W3CDTF">2022-08-17T17:47:12Z</dcterms:created>
  <dcterms:modified xsi:type="dcterms:W3CDTF">2023-07-03T14:29:25Z</dcterms:modified>
</cp:coreProperties>
</file>